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311" r:id="rId2"/>
    <p:sldId id="258" r:id="rId3"/>
    <p:sldId id="287" r:id="rId4"/>
    <p:sldId id="312" r:id="rId5"/>
    <p:sldId id="313" r:id="rId6"/>
    <p:sldId id="314" r:id="rId7"/>
    <p:sldId id="315" r:id="rId8"/>
    <p:sldId id="288" r:id="rId9"/>
    <p:sldId id="260" r:id="rId10"/>
    <p:sldId id="261" r:id="rId11"/>
    <p:sldId id="262" r:id="rId12"/>
    <p:sldId id="263" r:id="rId13"/>
    <p:sldId id="264" r:id="rId14"/>
    <p:sldId id="265" r:id="rId15"/>
    <p:sldId id="266" r:id="rId16"/>
    <p:sldId id="290" r:id="rId17"/>
    <p:sldId id="291" r:id="rId18"/>
    <p:sldId id="267" r:id="rId19"/>
    <p:sldId id="289" r:id="rId20"/>
    <p:sldId id="268" r:id="rId21"/>
    <p:sldId id="269" r:id="rId22"/>
    <p:sldId id="270" r:id="rId23"/>
    <p:sldId id="271" r:id="rId24"/>
    <p:sldId id="275" r:id="rId25"/>
    <p:sldId id="298" r:id="rId26"/>
    <p:sldId id="299" r:id="rId27"/>
    <p:sldId id="300" r:id="rId28"/>
    <p:sldId id="301" r:id="rId29"/>
    <p:sldId id="302" r:id="rId30"/>
    <p:sldId id="303" r:id="rId31"/>
    <p:sldId id="277" r:id="rId32"/>
    <p:sldId id="278" r:id="rId33"/>
    <p:sldId id="305" r:id="rId34"/>
    <p:sldId id="306" r:id="rId35"/>
    <p:sldId id="308" r:id="rId36"/>
    <p:sldId id="309" r:id="rId37"/>
    <p:sldId id="310" r:id="rId38"/>
    <p:sldId id="304" r:id="rId39"/>
    <p:sldId id="279" r:id="rId40"/>
    <p:sldId id="31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730" autoAdjust="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03569F-3DBA-466B-882D-69A2CCD6FECB}" type="datetimeFigureOut">
              <a:rPr lang="en-US" smtClean="0"/>
              <a:t>8/21/2017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49150C-0A9B-48DE-A944-B1CBE736A07B}" type="slidenum">
              <a:rPr lang="en-US" smtClean="0"/>
              <a:t>‹#›</a:t>
            </a:fld>
            <a:endParaRPr lang="en-US"/>
          </a:p>
        </p:txBody>
      </p:sp>
    </p:spTree>
    <p:extLst>
      <p:ext uri="{BB962C8B-B14F-4D97-AF65-F5344CB8AC3E}">
        <p14:creationId xmlns:p14="http://schemas.microsoft.com/office/powerpoint/2010/main" val="41545922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www.asp.net/signalr" TargetMode="External"/><Relationship Id="rId2" Type="http://schemas.openxmlformats.org/officeDocument/2006/relationships/slide" Target="../slides/slide27.xml"/><Relationship Id="rId1" Type="http://schemas.openxmlformats.org/officeDocument/2006/relationships/notesMaster" Target="../notesMasters/notesMaster1.xml"/><Relationship Id="rId5" Type="http://schemas.openxmlformats.org/officeDocument/2006/relationships/hyperlink" Target="http://www.iis.net/learn/get-started/introduction-to-iis/introduction-to-iis-architecture#Application" TargetMode="External"/><Relationship Id="rId4" Type="http://schemas.openxmlformats.org/officeDocument/2006/relationships/hyperlink" Target="https://docs.microsoft.com/en-us/azure/app-service-web/web-sites-nodejs-chat-app-socketio"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go.microsoft.com/fwlink/?LinkId=529714"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BA49150C-0A9B-48DE-A944-B1CBE736A07B}" type="slidenum">
              <a:rPr lang="en-US" smtClean="0"/>
              <a:t>1</a:t>
            </a:fld>
            <a:endParaRPr lang="en-US"/>
          </a:p>
        </p:txBody>
      </p:sp>
    </p:spTree>
    <p:extLst>
      <p:ext uri="{BB962C8B-B14F-4D97-AF65-F5344CB8AC3E}">
        <p14:creationId xmlns:p14="http://schemas.microsoft.com/office/powerpoint/2010/main" val="4170541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113368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a:solidFill>
                  <a:schemeClr val="tx1"/>
                </a:solidFill>
                <a:effectLst/>
                <a:latin typeface="Segoe UI" pitchFamily="34" charset="0"/>
                <a:ea typeface="+mn-ea"/>
                <a:cs typeface="+mn-cs"/>
              </a:rPr>
              <a:t>Website deployment is all about being agile and flexible.  Whether you just want to simply FTP your content for deployment or deploy with more advanced continuous integration using applications like TFS, </a:t>
            </a:r>
            <a:r>
              <a:rPr lang="en-US" sz="1600" kern="1200" dirty="0" err="1">
                <a:solidFill>
                  <a:schemeClr val="tx1"/>
                </a:solidFill>
                <a:effectLst/>
                <a:latin typeface="Segoe UI" pitchFamily="34" charset="0"/>
                <a:ea typeface="+mn-ea"/>
                <a:cs typeface="+mn-cs"/>
              </a:rPr>
              <a:t>WebDeploy</a:t>
            </a:r>
            <a:r>
              <a:rPr lang="en-US" sz="1600" kern="1200" dirty="0">
                <a:solidFill>
                  <a:schemeClr val="tx1"/>
                </a:solidFill>
                <a:effectLst/>
                <a:latin typeface="Segoe UI" pitchFamily="34" charset="0"/>
                <a:ea typeface="+mn-ea"/>
                <a:cs typeface="+mn-cs"/>
              </a:rPr>
              <a:t>, </a:t>
            </a:r>
            <a:r>
              <a:rPr lang="en-US" sz="1600" kern="1200" dirty="0" err="1">
                <a:solidFill>
                  <a:schemeClr val="tx1"/>
                </a:solidFill>
                <a:effectLst/>
                <a:latin typeface="Segoe UI" pitchFamily="34" charset="0"/>
                <a:ea typeface="+mn-ea"/>
                <a:cs typeface="+mn-cs"/>
              </a:rPr>
              <a:t>Git</a:t>
            </a:r>
            <a:r>
              <a:rPr lang="en-US" sz="1600" kern="1200" dirty="0">
                <a:solidFill>
                  <a:schemeClr val="tx1"/>
                </a:solidFill>
                <a:effectLst/>
                <a:latin typeface="Segoe UI" pitchFamily="34" charset="0"/>
                <a:ea typeface="+mn-ea"/>
                <a:cs typeface="+mn-cs"/>
              </a:rPr>
              <a:t> or even </a:t>
            </a:r>
            <a:r>
              <a:rPr lang="en-US" sz="1600" kern="1200" dirty="0" err="1">
                <a:solidFill>
                  <a:schemeClr val="tx1"/>
                </a:solidFill>
                <a:effectLst/>
                <a:latin typeface="Segoe UI" pitchFamily="34" charset="0"/>
                <a:ea typeface="+mn-ea"/>
                <a:cs typeface="+mn-cs"/>
              </a:rPr>
              <a:t>dropbox</a:t>
            </a:r>
            <a:r>
              <a:rPr lang="en-US" sz="1600" kern="1200" dirty="0">
                <a:solidFill>
                  <a:schemeClr val="tx1"/>
                </a:solidFill>
                <a:effectLst/>
                <a:latin typeface="Segoe UI" pitchFamily="34" charset="0"/>
                <a:ea typeface="+mn-ea"/>
                <a:cs typeface="+mn-cs"/>
              </a:rPr>
              <a:t> there are plenty of options.</a:t>
            </a:r>
          </a:p>
          <a:p>
            <a:r>
              <a:rPr lang="en-US" sz="1600" kern="1200" dirty="0">
                <a:solidFill>
                  <a:schemeClr val="tx1"/>
                </a:solidFill>
                <a:effectLst/>
                <a:latin typeface="Segoe UI" pitchFamily="34" charset="0"/>
                <a:ea typeface="+mn-ea"/>
                <a:cs typeface="+mn-cs"/>
              </a:rPr>
              <a:t> </a:t>
            </a:r>
          </a:p>
          <a:p>
            <a:r>
              <a:rPr lang="en-US" sz="1600" kern="1200" dirty="0" err="1">
                <a:solidFill>
                  <a:schemeClr val="tx1"/>
                </a:solidFill>
                <a:effectLst/>
                <a:latin typeface="Segoe UI" pitchFamily="34" charset="0"/>
                <a:ea typeface="+mn-ea"/>
                <a:cs typeface="+mn-cs"/>
              </a:rPr>
              <a:t>GitHub</a:t>
            </a:r>
            <a:r>
              <a:rPr lang="en-US" sz="1600" kern="1200" dirty="0">
                <a:solidFill>
                  <a:schemeClr val="tx1"/>
                </a:solidFill>
                <a:effectLst/>
                <a:latin typeface="Segoe UI" pitchFamily="34" charset="0"/>
                <a:ea typeface="+mn-ea"/>
                <a:cs typeface="+mn-cs"/>
              </a:rPr>
              <a:t>, </a:t>
            </a:r>
            <a:r>
              <a:rPr lang="en-US" sz="1600" kern="1200" dirty="0" err="1">
                <a:solidFill>
                  <a:schemeClr val="tx1"/>
                </a:solidFill>
                <a:effectLst/>
                <a:latin typeface="Segoe UI" pitchFamily="34" charset="0"/>
                <a:ea typeface="+mn-ea"/>
                <a:cs typeface="+mn-cs"/>
              </a:rPr>
              <a:t>CodePlex</a:t>
            </a:r>
            <a:r>
              <a:rPr lang="en-US" sz="1600" kern="1200" dirty="0">
                <a:solidFill>
                  <a:schemeClr val="tx1"/>
                </a:solidFill>
                <a:effectLst/>
                <a:latin typeface="Segoe UI" pitchFamily="34" charset="0"/>
                <a:ea typeface="+mn-ea"/>
                <a:cs typeface="+mn-cs"/>
              </a:rPr>
              <a:t> and </a:t>
            </a:r>
            <a:r>
              <a:rPr lang="en-US" sz="1600" kern="1200" dirty="0" err="1">
                <a:solidFill>
                  <a:schemeClr val="tx1"/>
                </a:solidFill>
                <a:effectLst/>
                <a:latin typeface="Segoe UI" pitchFamily="34" charset="0"/>
                <a:ea typeface="+mn-ea"/>
                <a:cs typeface="+mn-cs"/>
              </a:rPr>
              <a:t>BitBucket</a:t>
            </a:r>
            <a:r>
              <a:rPr lang="en-US" sz="1600" kern="1200" dirty="0">
                <a:solidFill>
                  <a:schemeClr val="tx1"/>
                </a:solidFill>
                <a:effectLst/>
                <a:latin typeface="Segoe UI" pitchFamily="34" charset="0"/>
                <a:ea typeface="+mn-ea"/>
                <a:cs typeface="+mn-cs"/>
              </a:rPr>
              <a:t> are also supported using a </a:t>
            </a:r>
            <a:r>
              <a:rPr lang="en-US" sz="1600" kern="1200" dirty="0" err="1">
                <a:solidFill>
                  <a:schemeClr val="tx1"/>
                </a:solidFill>
                <a:effectLst/>
                <a:latin typeface="Segoe UI" pitchFamily="34" charset="0"/>
                <a:ea typeface="+mn-ea"/>
                <a:cs typeface="+mn-cs"/>
              </a:rPr>
              <a:t>Git</a:t>
            </a:r>
            <a:r>
              <a:rPr lang="en-US" sz="1600" kern="1200" dirty="0">
                <a:solidFill>
                  <a:schemeClr val="tx1"/>
                </a:solidFill>
                <a:effectLst/>
                <a:latin typeface="Segoe UI" pitchFamily="34" charset="0"/>
                <a:ea typeface="+mn-ea"/>
                <a:cs typeface="+mn-cs"/>
              </a:rPr>
              <a:t> service hook.</a:t>
            </a:r>
          </a:p>
          <a:p>
            <a:r>
              <a:rPr lang="en-US" sz="1600" kern="1200" dirty="0">
                <a:solidFill>
                  <a:schemeClr val="tx1"/>
                </a:solidFill>
                <a:effectLst/>
                <a:latin typeface="Segoe UI" pitchFamily="34" charset="0"/>
                <a:ea typeface="+mn-ea"/>
                <a:cs typeface="+mn-cs"/>
              </a:rPr>
              <a:t> </a:t>
            </a:r>
          </a:p>
          <a:p>
            <a:r>
              <a:rPr lang="en-US" sz="1600" kern="1200" dirty="0">
                <a:solidFill>
                  <a:schemeClr val="tx1"/>
                </a:solidFill>
                <a:effectLst/>
                <a:latin typeface="Segoe UI" pitchFamily="34" charset="0"/>
                <a:ea typeface="+mn-ea"/>
                <a:cs typeface="+mn-cs"/>
              </a:rPr>
              <a:t>Windows Azure Websites have recently introduced the concept of a staging site and a swap feature. Similar to cloud services you can also deploy to staging, verify the new deployment is valid and then swap to production.</a:t>
            </a:r>
          </a:p>
          <a:p>
            <a:endParaRPr lang="en-US" dirty="0"/>
          </a:p>
          <a:p>
            <a:endParaRPr lang="en-US" dirty="0"/>
          </a:p>
        </p:txBody>
      </p:sp>
      <p:sp>
        <p:nvSpPr>
          <p:cNvPr id="4" name="Slide Number Placeholder 3"/>
          <p:cNvSpPr>
            <a:spLocks noGrp="1"/>
          </p:cNvSpPr>
          <p:nvPr>
            <p:ph type="sldNum" sz="quarter" idx="10"/>
          </p:nvPr>
        </p:nvSpPr>
        <p:spPr/>
        <p:txBody>
          <a:bodyPr/>
          <a:lstStyle/>
          <a:p>
            <a:fld id="{715B7683-78DB-4762-84A4-155C843802F6}"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3006469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solidFill>
                  <a:prstClr val="black"/>
                </a:solidFill>
              </a:rPr>
              <a:pPr/>
              <a:t>22</a:t>
            </a:fld>
            <a:endParaRPr lang="en-US">
              <a:solidFill>
                <a:prstClr val="black"/>
              </a:solidFill>
            </a:endParaRPr>
          </a:p>
        </p:txBody>
      </p:sp>
    </p:spTree>
    <p:extLst>
      <p:ext uri="{BB962C8B-B14F-4D97-AF65-F5344CB8AC3E}">
        <p14:creationId xmlns:p14="http://schemas.microsoft.com/office/powerpoint/2010/main" val="42820869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App Service web apps provide diagnostic functionality for logging information from both the web server and the web application. These are logically separated into </a:t>
            </a:r>
            <a:r>
              <a:rPr lang="en-US" sz="1200" b="1" i="0" kern="1200" dirty="0">
                <a:solidFill>
                  <a:schemeClr val="tx1"/>
                </a:solidFill>
                <a:effectLst/>
                <a:latin typeface="+mn-lt"/>
                <a:ea typeface="+mn-ea"/>
                <a:cs typeface="+mn-cs"/>
              </a:rPr>
              <a:t>web server diagnostics </a:t>
            </a:r>
            <a:r>
              <a:rPr lang="en-US" sz="1200" b="0" i="0" kern="1200" dirty="0">
                <a:solidFill>
                  <a:schemeClr val="tx1"/>
                </a:solidFill>
                <a:effectLst/>
                <a:latin typeface="+mn-lt"/>
                <a:ea typeface="+mn-ea"/>
                <a:cs typeface="+mn-cs"/>
              </a:rPr>
              <a:t>and </a:t>
            </a:r>
            <a:r>
              <a:rPr lang="en-US" sz="1200" b="1" i="0" kern="1200" dirty="0">
                <a:solidFill>
                  <a:schemeClr val="tx1"/>
                </a:solidFill>
                <a:effectLst/>
                <a:latin typeface="+mn-lt"/>
                <a:ea typeface="+mn-ea"/>
                <a:cs typeface="+mn-cs"/>
              </a:rPr>
              <a:t>application diagnostics</a:t>
            </a:r>
            <a:r>
              <a:rPr lang="en-US" sz="1200" b="0" i="0" kern="1200" dirty="0">
                <a:solidFill>
                  <a:schemeClr val="tx1"/>
                </a:solidFill>
                <a:effectLst/>
                <a:latin typeface="+mn-lt"/>
                <a:ea typeface="+mn-ea"/>
                <a:cs typeface="+mn-cs"/>
              </a:rPr>
              <a:t>.</a:t>
            </a:r>
            <a:endParaRPr lang="en-US" dirty="0"/>
          </a:p>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t>24</a:t>
            </a:fld>
            <a:endParaRPr lang="en-US"/>
          </a:p>
        </p:txBody>
      </p:sp>
    </p:spTree>
    <p:extLst>
      <p:ext uri="{BB962C8B-B14F-4D97-AF65-F5344CB8AC3E}">
        <p14:creationId xmlns:p14="http://schemas.microsoft.com/office/powerpoint/2010/main" val="927058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Web Sockets</a:t>
            </a:r>
            <a:r>
              <a:rPr lang="en-US" sz="1200" b="0" i="0" kern="1200" dirty="0" smtClean="0">
                <a:solidFill>
                  <a:schemeClr val="tx1"/>
                </a:solidFill>
                <a:effectLst/>
                <a:latin typeface="+mn-lt"/>
                <a:ea typeface="+mn-ea"/>
                <a:cs typeface="+mn-cs"/>
              </a:rPr>
              <a:t>. Set </a:t>
            </a:r>
            <a:r>
              <a:rPr lang="en-US" sz="1200" b="1" i="0" kern="1200" dirty="0" smtClean="0">
                <a:solidFill>
                  <a:schemeClr val="tx1"/>
                </a:solidFill>
                <a:effectLst/>
                <a:latin typeface="+mn-lt"/>
                <a:ea typeface="+mn-ea"/>
                <a:cs typeface="+mn-cs"/>
              </a:rPr>
              <a:t>ON</a:t>
            </a:r>
            <a:r>
              <a:rPr lang="en-US" sz="1200" b="0" i="0" kern="1200" dirty="0" smtClean="0">
                <a:solidFill>
                  <a:schemeClr val="tx1"/>
                </a:solidFill>
                <a:effectLst/>
                <a:latin typeface="+mn-lt"/>
                <a:ea typeface="+mn-ea"/>
                <a:cs typeface="+mn-cs"/>
              </a:rPr>
              <a:t> to enable the </a:t>
            </a:r>
            <a:r>
              <a:rPr lang="en-US" sz="1200" b="0" i="0" kern="1200" dirty="0" err="1" smtClean="0">
                <a:solidFill>
                  <a:schemeClr val="tx1"/>
                </a:solidFill>
                <a:effectLst/>
                <a:latin typeface="+mn-lt"/>
                <a:ea typeface="+mn-ea"/>
                <a:cs typeface="+mn-cs"/>
              </a:rPr>
              <a:t>WebSocket</a:t>
            </a:r>
            <a:r>
              <a:rPr lang="en-US" sz="1200" b="0" i="0" kern="1200" dirty="0" smtClean="0">
                <a:solidFill>
                  <a:schemeClr val="tx1"/>
                </a:solidFill>
                <a:effectLst/>
                <a:latin typeface="+mn-lt"/>
                <a:ea typeface="+mn-ea"/>
                <a:cs typeface="+mn-cs"/>
              </a:rPr>
              <a:t> protocol; for example, if your web app uses </a:t>
            </a:r>
            <a:r>
              <a:rPr lang="en-US" sz="1200" b="0" i="0" u="none" strike="noStrike" kern="1200" dirty="0" smtClean="0">
                <a:solidFill>
                  <a:schemeClr val="tx1"/>
                </a:solidFill>
                <a:effectLst/>
                <a:latin typeface="+mn-lt"/>
                <a:ea typeface="+mn-ea"/>
                <a:cs typeface="+mn-cs"/>
                <a:hlinkClick r:id="rId3"/>
              </a:rPr>
              <a:t>ASP.NET </a:t>
            </a:r>
            <a:r>
              <a:rPr lang="en-US" sz="1200" b="0" i="0" u="none" strike="noStrike" kern="1200" dirty="0" err="1" smtClean="0">
                <a:solidFill>
                  <a:schemeClr val="tx1"/>
                </a:solidFill>
                <a:effectLst/>
                <a:latin typeface="+mn-lt"/>
                <a:ea typeface="+mn-ea"/>
                <a:cs typeface="+mn-cs"/>
                <a:hlinkClick r:id="rId3"/>
              </a:rPr>
              <a:t>SignalR</a:t>
            </a:r>
            <a:r>
              <a:rPr lang="en-US" sz="1200" b="0" i="0" kern="1200" dirty="0" smtClean="0">
                <a:solidFill>
                  <a:schemeClr val="tx1"/>
                </a:solidFill>
                <a:effectLst/>
                <a:latin typeface="+mn-lt"/>
                <a:ea typeface="+mn-ea"/>
                <a:cs typeface="+mn-cs"/>
              </a:rPr>
              <a:t> or </a:t>
            </a:r>
            <a:r>
              <a:rPr lang="en-US" sz="1200" b="0" i="0" u="none" strike="noStrike" kern="1200" dirty="0" smtClean="0">
                <a:solidFill>
                  <a:schemeClr val="tx1"/>
                </a:solidFill>
                <a:effectLst/>
                <a:latin typeface="+mn-lt"/>
                <a:ea typeface="+mn-ea"/>
                <a:cs typeface="+mn-cs"/>
                <a:hlinkClick r:id="rId4"/>
              </a:rPr>
              <a:t>socket.io</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Always On</a:t>
            </a:r>
            <a:r>
              <a:rPr lang="en-US" sz="1200" b="0" i="0" kern="1200" dirty="0" smtClean="0">
                <a:solidFill>
                  <a:schemeClr val="tx1"/>
                </a:solidFill>
                <a:effectLst/>
                <a:latin typeface="+mn-lt"/>
                <a:ea typeface="+mn-ea"/>
                <a:cs typeface="+mn-cs"/>
              </a:rPr>
              <a:t>. By default, web apps are unloaded if they are idle for some period of time. This lets the system conserve resources. In Basic or Standard mode, you can enable </a:t>
            </a:r>
            <a:r>
              <a:rPr lang="en-US" sz="1200" b="1" i="0" kern="1200" dirty="0" smtClean="0">
                <a:solidFill>
                  <a:schemeClr val="tx1"/>
                </a:solidFill>
                <a:effectLst/>
                <a:latin typeface="+mn-lt"/>
                <a:ea typeface="+mn-ea"/>
                <a:cs typeface="+mn-cs"/>
              </a:rPr>
              <a:t>Always On</a:t>
            </a:r>
            <a:r>
              <a:rPr lang="en-US" sz="1200" b="0" i="0" kern="1200" dirty="0" smtClean="0">
                <a:solidFill>
                  <a:schemeClr val="tx1"/>
                </a:solidFill>
                <a:effectLst/>
                <a:latin typeface="+mn-lt"/>
                <a:ea typeface="+mn-ea"/>
                <a:cs typeface="+mn-cs"/>
              </a:rPr>
              <a:t> to keep the app loaded all the time. If your app runs continuous web jobs, you should enable </a:t>
            </a:r>
            <a:r>
              <a:rPr lang="en-US" sz="1200" b="1" i="0" kern="1200" dirty="0" smtClean="0">
                <a:solidFill>
                  <a:schemeClr val="tx1"/>
                </a:solidFill>
                <a:effectLst/>
                <a:latin typeface="+mn-lt"/>
                <a:ea typeface="+mn-ea"/>
                <a:cs typeface="+mn-cs"/>
              </a:rPr>
              <a:t>Always On</a:t>
            </a:r>
            <a:r>
              <a:rPr lang="en-US" sz="1200" b="0" i="0" kern="1200" dirty="0" smtClean="0">
                <a:solidFill>
                  <a:schemeClr val="tx1"/>
                </a:solidFill>
                <a:effectLst/>
                <a:latin typeface="+mn-lt"/>
                <a:ea typeface="+mn-ea"/>
                <a:cs typeface="+mn-cs"/>
              </a:rPr>
              <a:t>, or the web jobs may not run reliably.</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Managed Pipeline Version</a:t>
            </a:r>
            <a:r>
              <a:rPr lang="en-US" sz="1200" b="0" i="0" kern="1200" dirty="0" smtClean="0">
                <a:solidFill>
                  <a:schemeClr val="tx1"/>
                </a:solidFill>
                <a:effectLst/>
                <a:latin typeface="+mn-lt"/>
                <a:ea typeface="+mn-ea"/>
                <a:cs typeface="+mn-cs"/>
              </a:rPr>
              <a:t>. Sets the IIS </a:t>
            </a:r>
            <a:r>
              <a:rPr lang="en-US" sz="1200" b="0" i="0" u="none" strike="noStrike" kern="1200" dirty="0" smtClean="0">
                <a:solidFill>
                  <a:schemeClr val="tx1"/>
                </a:solidFill>
                <a:effectLst/>
                <a:latin typeface="+mn-lt"/>
                <a:ea typeface="+mn-ea"/>
                <a:cs typeface="+mn-cs"/>
                <a:hlinkClick r:id="rId5"/>
              </a:rPr>
              <a:t>pipeline mode</a:t>
            </a:r>
            <a:r>
              <a:rPr lang="en-US" sz="1200" b="0" i="0" kern="1200" dirty="0" smtClean="0">
                <a:solidFill>
                  <a:schemeClr val="tx1"/>
                </a:solidFill>
                <a:effectLst/>
                <a:latin typeface="+mn-lt"/>
                <a:ea typeface="+mn-ea"/>
                <a:cs typeface="+mn-cs"/>
              </a:rPr>
              <a:t>. Leave this set to Integrated (the default) unless you have a legacy app that requires an older version of IIS.</a:t>
            </a:r>
          </a:p>
          <a:p>
            <a:endParaRPr lang="en-US" dirty="0" smtClean="0"/>
          </a:p>
          <a:p>
            <a:r>
              <a:rPr lang="en-US" sz="1200" b="1" i="0" kern="1200" dirty="0" smtClean="0">
                <a:solidFill>
                  <a:schemeClr val="tx1"/>
                </a:solidFill>
                <a:effectLst/>
                <a:latin typeface="+mn-lt"/>
                <a:ea typeface="+mn-ea"/>
                <a:cs typeface="+mn-cs"/>
              </a:rPr>
              <a:t>Auto Swap</a:t>
            </a:r>
            <a:r>
              <a:rPr lang="en-US" sz="1200" b="0" i="0" kern="1200" dirty="0" smtClean="0">
                <a:solidFill>
                  <a:schemeClr val="tx1"/>
                </a:solidFill>
                <a:effectLst/>
                <a:latin typeface="+mn-lt"/>
                <a:ea typeface="+mn-ea"/>
                <a:cs typeface="+mn-cs"/>
              </a:rPr>
              <a:t>. If you enable Auto Swap for a deployment slot, App Service will automatically swap the web app into production when you push an update to that slot. </a:t>
            </a: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27</a:t>
            </a:fld>
            <a:endParaRPr lang="en-US"/>
          </a:p>
        </p:txBody>
      </p:sp>
    </p:spTree>
    <p:extLst>
      <p:ext uri="{BB962C8B-B14F-4D97-AF65-F5344CB8AC3E}">
        <p14:creationId xmlns:p14="http://schemas.microsoft.com/office/powerpoint/2010/main" val="1538295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Remote Debugging</a:t>
            </a:r>
            <a:r>
              <a:rPr lang="en-US" sz="1200" b="0" i="0" kern="1200" dirty="0" smtClean="0">
                <a:solidFill>
                  <a:schemeClr val="tx1"/>
                </a:solidFill>
                <a:effectLst/>
                <a:latin typeface="+mn-lt"/>
                <a:ea typeface="+mn-ea"/>
                <a:cs typeface="+mn-cs"/>
              </a:rPr>
              <a:t>. Enables remote debugging. When enabled, you can use the remote debugger in Visual Studio to connect directly to your web app. Remote debugging will remain enabled for 48 hours.</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App settings</a:t>
            </a:r>
          </a:p>
          <a:p>
            <a:r>
              <a:rPr lang="en-US" sz="1200" b="0" i="0" kern="1200" dirty="0" smtClean="0">
                <a:solidFill>
                  <a:schemeClr val="tx1"/>
                </a:solidFill>
                <a:effectLst/>
                <a:latin typeface="+mn-lt"/>
                <a:ea typeface="+mn-ea"/>
                <a:cs typeface="+mn-cs"/>
              </a:rPr>
              <a:t>This section contains name/value pairs that you web app will load on start up. For .NET apps, these settings are injected into your .NET configuration </a:t>
            </a:r>
            <a:r>
              <a:rPr lang="en-US" sz="1200" b="0" i="0" kern="1200" dirty="0" err="1" smtClean="0">
                <a:solidFill>
                  <a:schemeClr val="tx1"/>
                </a:solidFill>
                <a:effectLst/>
                <a:latin typeface="+mn-lt"/>
                <a:ea typeface="+mn-ea"/>
                <a:cs typeface="+mn-cs"/>
              </a:rPr>
              <a:t>AppSettings</a:t>
            </a:r>
            <a:r>
              <a:rPr lang="en-US" sz="1200" b="0" i="0" kern="1200" dirty="0" smtClean="0">
                <a:solidFill>
                  <a:schemeClr val="tx1"/>
                </a:solidFill>
                <a:effectLst/>
                <a:latin typeface="+mn-lt"/>
                <a:ea typeface="+mn-ea"/>
                <a:cs typeface="+mn-cs"/>
              </a:rPr>
              <a:t> at runtime, overriding existing settings. PHP, Python, Java and Node applications can access these settings as environment variables at runtime. </a:t>
            </a:r>
          </a:p>
          <a:p>
            <a:endParaRPr lang="en-US" dirty="0" smtClean="0"/>
          </a:p>
          <a:p>
            <a:r>
              <a:rPr lang="en-US" sz="1200" b="1" i="0" kern="1200" dirty="0" smtClean="0">
                <a:solidFill>
                  <a:schemeClr val="tx1"/>
                </a:solidFill>
                <a:effectLst/>
                <a:latin typeface="+mn-lt"/>
                <a:ea typeface="+mn-ea"/>
                <a:cs typeface="+mn-cs"/>
              </a:rPr>
              <a:t>Connection strings for linked resources.</a:t>
            </a:r>
          </a:p>
          <a:p>
            <a:r>
              <a:rPr lang="en-US" sz="1200" b="0" i="0" kern="1200" dirty="0" smtClean="0">
                <a:solidFill>
                  <a:schemeClr val="tx1"/>
                </a:solidFill>
                <a:effectLst/>
                <a:latin typeface="+mn-lt"/>
                <a:ea typeface="+mn-ea"/>
                <a:cs typeface="+mn-cs"/>
              </a:rPr>
              <a:t>For .NET apps, these connection strings are injected into your .NET configuration </a:t>
            </a:r>
            <a:r>
              <a:rPr lang="en-US" sz="1200" b="0" i="0" kern="1200" dirty="0" err="1" smtClean="0">
                <a:solidFill>
                  <a:schemeClr val="tx1"/>
                </a:solidFill>
                <a:effectLst/>
                <a:latin typeface="+mn-lt"/>
                <a:ea typeface="+mn-ea"/>
                <a:cs typeface="+mn-cs"/>
              </a:rPr>
              <a:t>connectionStrings</a:t>
            </a:r>
            <a:r>
              <a:rPr lang="en-US" sz="1200" b="0" i="0" kern="1200" dirty="0" smtClean="0">
                <a:solidFill>
                  <a:schemeClr val="tx1"/>
                </a:solidFill>
                <a:effectLst/>
                <a:latin typeface="+mn-lt"/>
                <a:ea typeface="+mn-ea"/>
                <a:cs typeface="+mn-cs"/>
              </a:rPr>
              <a:t> settings at runtime, overriding existing entries where the key equals the linked database name.</a:t>
            </a:r>
          </a:p>
          <a:p>
            <a:endParaRPr lang="en-US" dirty="0" smtClean="0"/>
          </a:p>
          <a:p>
            <a:r>
              <a:rPr lang="en-US" sz="1200" b="0" i="0" kern="1200" dirty="0" smtClean="0">
                <a:solidFill>
                  <a:schemeClr val="tx1"/>
                </a:solidFill>
                <a:effectLst/>
                <a:latin typeface="+mn-lt"/>
                <a:ea typeface="+mn-ea"/>
                <a:cs typeface="+mn-cs"/>
              </a:rPr>
              <a:t>For PHP, Python, Java and Node applications, these settings will be available as environment variables at runtime, prefixed with the connection type.</a:t>
            </a:r>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28</a:t>
            </a:fld>
            <a:endParaRPr lang="en-US"/>
          </a:p>
        </p:txBody>
      </p:sp>
    </p:spTree>
    <p:extLst>
      <p:ext uri="{BB962C8B-B14F-4D97-AF65-F5344CB8AC3E}">
        <p14:creationId xmlns:p14="http://schemas.microsoft.com/office/powerpoint/2010/main" val="3785287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Default documents</a:t>
            </a:r>
          </a:p>
          <a:p>
            <a:r>
              <a:rPr lang="en-US" sz="1200" b="0" i="0" kern="1200" dirty="0" smtClean="0">
                <a:solidFill>
                  <a:schemeClr val="tx1"/>
                </a:solidFill>
                <a:effectLst/>
                <a:latin typeface="+mn-lt"/>
                <a:ea typeface="+mn-ea"/>
                <a:cs typeface="+mn-cs"/>
              </a:rPr>
              <a:t>The default document is the web page that is displayed at the root URL for a website. The first matching file in the list is used</a:t>
            </a:r>
          </a:p>
          <a:p>
            <a:endParaRPr lang="en-US" dirty="0" smtClean="0"/>
          </a:p>
          <a:p>
            <a:r>
              <a:rPr lang="en-US" sz="1200" b="1" i="0" kern="1200" dirty="0" smtClean="0">
                <a:solidFill>
                  <a:schemeClr val="tx1"/>
                </a:solidFill>
                <a:effectLst/>
                <a:latin typeface="+mn-lt"/>
                <a:ea typeface="+mn-ea"/>
                <a:cs typeface="+mn-cs"/>
              </a:rPr>
              <a:t>Handler mappings</a:t>
            </a:r>
          </a:p>
          <a:p>
            <a:r>
              <a:rPr lang="en-US" sz="1200" b="0" i="0" kern="1200" dirty="0" smtClean="0">
                <a:solidFill>
                  <a:schemeClr val="tx1"/>
                </a:solidFill>
                <a:effectLst/>
                <a:latin typeface="+mn-lt"/>
                <a:ea typeface="+mn-ea"/>
                <a:cs typeface="+mn-cs"/>
              </a:rPr>
              <a:t>Use this area to add custom script processors to handle requests for specific file extensions. </a:t>
            </a:r>
            <a:r>
              <a:rPr lang="en-US" sz="1200" b="1" i="0" kern="1200" dirty="0" smtClean="0">
                <a:solidFill>
                  <a:schemeClr val="tx1"/>
                </a:solidFill>
                <a:effectLst/>
                <a:latin typeface="+mn-lt"/>
                <a:ea typeface="+mn-ea"/>
                <a:cs typeface="+mn-cs"/>
              </a:rPr>
              <a:t>Extension</a:t>
            </a:r>
            <a:r>
              <a:rPr lang="en-US" sz="1200" b="0" i="0" kern="1200" dirty="0" smtClean="0">
                <a:solidFill>
                  <a:schemeClr val="tx1"/>
                </a:solidFill>
                <a:effectLst/>
                <a:latin typeface="+mn-lt"/>
                <a:ea typeface="+mn-ea"/>
                <a:cs typeface="+mn-cs"/>
              </a:rPr>
              <a:t>. The file extension to be handled, such as *.</a:t>
            </a:r>
            <a:r>
              <a:rPr lang="en-US" sz="1200" b="0" i="0" kern="1200" dirty="0" err="1" smtClean="0">
                <a:solidFill>
                  <a:schemeClr val="tx1"/>
                </a:solidFill>
                <a:effectLst/>
                <a:latin typeface="+mn-lt"/>
                <a:ea typeface="+mn-ea"/>
                <a:cs typeface="+mn-cs"/>
              </a:rPr>
              <a:t>php</a:t>
            </a:r>
            <a:r>
              <a:rPr lang="en-US" sz="1200" b="0" i="0" kern="1200" dirty="0" smtClean="0">
                <a:solidFill>
                  <a:schemeClr val="tx1"/>
                </a:solidFill>
                <a:effectLst/>
                <a:latin typeface="+mn-lt"/>
                <a:ea typeface="+mn-ea"/>
                <a:cs typeface="+mn-cs"/>
              </a:rPr>
              <a:t> or </a:t>
            </a:r>
            <a:r>
              <a:rPr lang="en-US" sz="1200" b="0" i="0" kern="1200" dirty="0" err="1" smtClean="0">
                <a:solidFill>
                  <a:schemeClr val="tx1"/>
                </a:solidFill>
                <a:effectLst/>
                <a:latin typeface="+mn-lt"/>
                <a:ea typeface="+mn-ea"/>
                <a:cs typeface="+mn-cs"/>
              </a:rPr>
              <a:t>handler.fcgi</a:t>
            </a:r>
            <a:r>
              <a:rPr lang="en-US" sz="1200" b="0" i="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29</a:t>
            </a:fld>
            <a:endParaRPr lang="en-US"/>
          </a:p>
        </p:txBody>
      </p:sp>
    </p:spTree>
    <p:extLst>
      <p:ext uri="{BB962C8B-B14F-4D97-AF65-F5344CB8AC3E}">
        <p14:creationId xmlns:p14="http://schemas.microsoft.com/office/powerpoint/2010/main" val="14496636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Metric values</a:t>
            </a:r>
            <a:r>
              <a:rPr lang="en-US" sz="1200" b="0" i="0" kern="1200" dirty="0" smtClean="0">
                <a:solidFill>
                  <a:schemeClr val="tx1"/>
                </a:solidFill>
                <a:effectLst/>
                <a:latin typeface="+mn-lt"/>
                <a:ea typeface="+mn-ea"/>
                <a:cs typeface="+mn-cs"/>
              </a:rPr>
              <a:t> - The alert triggers when the value of a specified metric crosses a threshold you assign in either direction. That is, it triggers both when the condition is first met and then afterwards when that condition is no longer being met.</a:t>
            </a:r>
          </a:p>
          <a:p>
            <a:r>
              <a:rPr lang="en-US" sz="1200" b="1" i="0" kern="1200" dirty="0" smtClean="0">
                <a:solidFill>
                  <a:schemeClr val="tx1"/>
                </a:solidFill>
                <a:effectLst/>
                <a:latin typeface="+mn-lt"/>
                <a:ea typeface="+mn-ea"/>
                <a:cs typeface="+mn-cs"/>
              </a:rPr>
              <a:t>Activity log events</a:t>
            </a:r>
            <a:r>
              <a:rPr lang="en-US" sz="1200" b="0" i="0" kern="1200" dirty="0" smtClean="0">
                <a:solidFill>
                  <a:schemeClr val="tx1"/>
                </a:solidFill>
                <a:effectLst/>
                <a:latin typeface="+mn-lt"/>
                <a:ea typeface="+mn-ea"/>
                <a:cs typeface="+mn-cs"/>
              </a:rPr>
              <a:t> - An alert can trigger on </a:t>
            </a:r>
            <a:r>
              <a:rPr lang="en-US" sz="1200" b="0" i="1" kern="1200" dirty="0" smtClean="0">
                <a:solidFill>
                  <a:schemeClr val="tx1"/>
                </a:solidFill>
                <a:effectLst/>
                <a:latin typeface="+mn-lt"/>
                <a:ea typeface="+mn-ea"/>
                <a:cs typeface="+mn-cs"/>
              </a:rPr>
              <a:t>every</a:t>
            </a:r>
            <a:r>
              <a:rPr lang="en-US" sz="1200" b="0" i="0" kern="1200" dirty="0" smtClean="0">
                <a:solidFill>
                  <a:schemeClr val="tx1"/>
                </a:solidFill>
                <a:effectLst/>
                <a:latin typeface="+mn-lt"/>
                <a:ea typeface="+mn-ea"/>
                <a:cs typeface="+mn-cs"/>
              </a:rPr>
              <a:t> event, or, only when a certain number of events occur.</a:t>
            </a:r>
          </a:p>
          <a:p>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35</a:t>
            </a:fld>
            <a:endParaRPr lang="en-US"/>
          </a:p>
        </p:txBody>
      </p:sp>
    </p:spTree>
    <p:extLst>
      <p:ext uri="{BB962C8B-B14F-4D97-AF65-F5344CB8AC3E}">
        <p14:creationId xmlns:p14="http://schemas.microsoft.com/office/powerpoint/2010/main" val="3088773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36</a:t>
            </a:fld>
            <a:endParaRPr lang="en-US"/>
          </a:p>
        </p:txBody>
      </p:sp>
    </p:spTree>
    <p:extLst>
      <p:ext uri="{BB962C8B-B14F-4D97-AF65-F5344CB8AC3E}">
        <p14:creationId xmlns:p14="http://schemas.microsoft.com/office/powerpoint/2010/main" val="1132116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Notes</a:t>
            </a:r>
          </a:p>
          <a:p>
            <a:endParaRPr lang="en-US" sz="1200" b="1"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you are new to cloud computing you will hear a lot of talk about different terms like Platform as a Service, Infrastructure as a Service, and Software as a Service.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Let me clarify what these terms and categories mean in more detail. </a:t>
            </a:r>
          </a:p>
          <a:p>
            <a:pPr rtl="0" fontAlgn="ctr"/>
            <a:r>
              <a:rPr lang="en-US" sz="1200" kern="1200" dirty="0">
                <a:solidFill>
                  <a:schemeClr val="tx1"/>
                </a:solidFill>
                <a:effectLst/>
                <a:latin typeface="+mn-lt"/>
                <a:ea typeface="+mn-ea"/>
                <a:cs typeface="+mn-cs"/>
              </a:rPr>
              <a:t>Infrastructure as a Service or IaaS – a set of infrastructure level capabilities such as an operating system, network connectivity, etc. that are delivered as pay for use services and can be used to </a:t>
            </a:r>
            <a:r>
              <a:rPr lang="en-US" sz="1200" i="1" u="sng" kern="1200" dirty="0">
                <a:solidFill>
                  <a:schemeClr val="tx1"/>
                </a:solidFill>
                <a:effectLst/>
                <a:latin typeface="+mn-lt"/>
                <a:ea typeface="+mn-ea"/>
                <a:cs typeface="+mn-cs"/>
              </a:rPr>
              <a:t>host applications or server workloads</a:t>
            </a:r>
            <a:r>
              <a:rPr lang="en-US" sz="1200" kern="1200" dirty="0">
                <a:solidFill>
                  <a:schemeClr val="tx1"/>
                </a:solidFill>
                <a:effectLst/>
                <a:latin typeface="+mn-lt"/>
                <a:ea typeface="+mn-ea"/>
                <a:cs typeface="+mn-cs"/>
              </a:rPr>
              <a:t>. </a:t>
            </a:r>
            <a:r>
              <a:rPr lang="en-US" sz="1200" i="1" u="sng" kern="1200" dirty="0">
                <a:solidFill>
                  <a:schemeClr val="tx1"/>
                </a:solidFill>
                <a:effectLst/>
                <a:latin typeface="+mn-lt"/>
                <a:ea typeface="+mn-ea"/>
                <a:cs typeface="+mn-cs"/>
              </a:rPr>
              <a:t>In Azure, virtual machines and virtual networks are the primary workloads with IaaS.</a:t>
            </a:r>
          </a:p>
          <a:p>
            <a:r>
              <a:rPr lang="en-US" sz="1200" kern="1200" dirty="0">
                <a:solidFill>
                  <a:schemeClr val="tx1"/>
                </a:solidFill>
                <a:effectLst/>
                <a:latin typeface="+mn-lt"/>
                <a:ea typeface="+mn-ea"/>
                <a:cs typeface="+mn-cs"/>
              </a:rPr>
              <a:t> </a:t>
            </a:r>
          </a:p>
          <a:p>
            <a:pPr rtl="0" fontAlgn="ctr"/>
            <a:r>
              <a:rPr lang="en-US" sz="1200" kern="1200" dirty="0">
                <a:solidFill>
                  <a:schemeClr val="tx1"/>
                </a:solidFill>
                <a:effectLst/>
                <a:latin typeface="+mn-lt"/>
                <a:ea typeface="+mn-ea"/>
                <a:cs typeface="+mn-cs"/>
              </a:rPr>
              <a:t>Platform as a Service or PaaS – higher level sets of functionality that are delivered as consumable services for developers who are building applications.  </a:t>
            </a:r>
            <a:r>
              <a:rPr lang="en-US" sz="1200" i="1" u="sng" kern="1200" dirty="0">
                <a:solidFill>
                  <a:schemeClr val="tx1"/>
                </a:solidFill>
                <a:effectLst/>
                <a:latin typeface="+mn-lt"/>
                <a:ea typeface="+mn-ea"/>
                <a:cs typeface="+mn-cs"/>
              </a:rPr>
              <a:t>PaaS is about abstracting developers from the underlying infrastructure to enable applications to quickly be composed.  In Azure there are several PaaS services - such as Cloud Services, Service Fabric, App Service (Web</a:t>
            </a:r>
            <a:r>
              <a:rPr lang="en-US" sz="1200" i="1" u="sng" kern="1200" baseline="0" dirty="0">
                <a:solidFill>
                  <a:schemeClr val="tx1"/>
                </a:solidFill>
                <a:effectLst/>
                <a:latin typeface="+mn-lt"/>
                <a:ea typeface="+mn-ea"/>
                <a:cs typeface="+mn-cs"/>
              </a:rPr>
              <a:t> Apps)</a:t>
            </a:r>
            <a:r>
              <a:rPr lang="en-US" sz="1200" i="1" u="sng" kern="1200" dirty="0">
                <a:solidFill>
                  <a:schemeClr val="tx1"/>
                </a:solidFill>
                <a:effectLst/>
                <a:latin typeface="+mn-lt"/>
                <a:ea typeface="+mn-ea"/>
                <a:cs typeface="+mn-cs"/>
              </a:rPr>
              <a:t>, Storage and SQL Database. </a:t>
            </a:r>
          </a:p>
          <a:p>
            <a:r>
              <a:rPr lang="en-US" sz="1200" kern="1200" dirty="0">
                <a:solidFill>
                  <a:schemeClr val="tx1"/>
                </a:solidFill>
                <a:effectLst/>
                <a:latin typeface="+mn-lt"/>
                <a:ea typeface="+mn-ea"/>
                <a:cs typeface="+mn-cs"/>
              </a:rPr>
              <a:t> </a:t>
            </a:r>
          </a:p>
          <a:p>
            <a:pPr rtl="0" fontAlgn="ctr"/>
            <a:r>
              <a:rPr lang="en-US" sz="1200" kern="1200" dirty="0">
                <a:solidFill>
                  <a:schemeClr val="tx1"/>
                </a:solidFill>
                <a:effectLst/>
                <a:latin typeface="+mn-lt"/>
                <a:ea typeface="+mn-ea"/>
                <a:cs typeface="+mn-cs"/>
              </a:rPr>
              <a:t>Software as a Service or SaaS – applications that are delivered using a service delivery model where organizations can simply consume and use the application.  Typically an organization would pay for the use of the application or the application could be monetized through ad revenue.  A great example of a SaaS based application is Office 365. </a:t>
            </a:r>
          </a:p>
          <a:p>
            <a:endParaRPr lang="en-US" dirty="0"/>
          </a:p>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t>39</a:t>
            </a:fld>
            <a:endParaRPr lang="en-US"/>
          </a:p>
        </p:txBody>
      </p:sp>
    </p:spTree>
    <p:extLst>
      <p:ext uri="{BB962C8B-B14F-4D97-AF65-F5344CB8AC3E}">
        <p14:creationId xmlns:p14="http://schemas.microsoft.com/office/powerpoint/2010/main" val="2621930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API App – Deploy your own</a:t>
            </a:r>
            <a:r>
              <a:rPr lang="en-US" baseline="0" dirty="0" smtClean="0"/>
              <a:t> APIs into this offering to host and expose them for use with you custom applications</a:t>
            </a:r>
          </a:p>
          <a:p>
            <a:endParaRPr lang="en-US" baseline="0" dirty="0" smtClean="0"/>
          </a:p>
          <a:p>
            <a:r>
              <a:rPr lang="en-US" baseline="0" dirty="0" smtClean="0"/>
              <a:t>Logic App - </a:t>
            </a:r>
            <a:r>
              <a:rPr lang="en-US" sz="1200" b="0" i="0" kern="1200" dirty="0" smtClean="0">
                <a:solidFill>
                  <a:schemeClr val="tx1"/>
                </a:solidFill>
                <a:effectLst/>
                <a:latin typeface="+mn-lt"/>
                <a:ea typeface="+mn-ea"/>
                <a:cs typeface="+mn-cs"/>
              </a:rPr>
              <a:t>Logic Apps provide a way to simplify and implement scalable integrations and workflows in the cloud. It provides a visual designer to model and automate your process as a series of steps known as a workflow. A logic app begins with a trigger (like 'When an account is added to Dynamics CRM') and after firing can begin many combinations actions, conversions, and condition logic.</a:t>
            </a:r>
            <a:endParaRPr lang="en-US" dirty="0" smtClean="0"/>
          </a:p>
          <a:p>
            <a:endParaRPr lang="en-US" dirty="0"/>
          </a:p>
        </p:txBody>
      </p:sp>
      <p:sp>
        <p:nvSpPr>
          <p:cNvPr id="4" name="Slide Number Placeholder 3"/>
          <p:cNvSpPr>
            <a:spLocks noGrp="1"/>
          </p:cNvSpPr>
          <p:nvPr>
            <p:ph type="sldNum" sz="quarter" idx="10"/>
          </p:nvPr>
        </p:nvSpPr>
        <p:spPr/>
        <p:txBody>
          <a:bodyPr/>
          <a:lstStyle/>
          <a:p>
            <a:fld id="{BA49150C-0A9B-48DE-A944-B1CBE736A07B}" type="slidenum">
              <a:rPr lang="en-US" smtClean="0"/>
              <a:t>2</a:t>
            </a:fld>
            <a:endParaRPr lang="en-US"/>
          </a:p>
        </p:txBody>
      </p:sp>
    </p:spTree>
    <p:extLst>
      <p:ext uri="{BB962C8B-B14F-4D97-AF65-F5344CB8AC3E}">
        <p14:creationId xmlns:p14="http://schemas.microsoft.com/office/powerpoint/2010/main" val="19451889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resource groups are a</a:t>
            </a:r>
            <a:r>
              <a:rPr lang="en-US" baseline="0" dirty="0"/>
              <a:t> logical container that can span regions used to contain resources into groups that share a common life cycle.</a:t>
            </a:r>
          </a:p>
          <a:p>
            <a:endParaRPr lang="en-US" baseline="0" dirty="0"/>
          </a:p>
          <a:p>
            <a:r>
              <a:rPr lang="en-US" baseline="0" dirty="0"/>
              <a:t>Resources within a resource group can be created, updated, and deleted as a group. </a:t>
            </a:r>
            <a:endParaRPr lang="en-US" dirty="0"/>
          </a:p>
          <a:p>
            <a:endParaRPr lang="en-US" dirty="0"/>
          </a:p>
          <a:p>
            <a:r>
              <a:rPr lang="en-US" b="1" dirty="0"/>
              <a:t>What are resource Type - </a:t>
            </a:r>
            <a:r>
              <a:rPr lang="en-US" sz="1200" b="0" i="0" kern="1200" dirty="0">
                <a:solidFill>
                  <a:schemeClr val="tx1"/>
                </a:solidFill>
                <a:effectLst/>
                <a:latin typeface="+mn-lt"/>
                <a:ea typeface="+mn-ea"/>
                <a:cs typeface="+mn-cs"/>
              </a:rPr>
              <a:t>Each resource provider offers a set of resources and operations for working with an Azure service. For example, if you want to store keys and secrets, you work with the </a:t>
            </a:r>
            <a:r>
              <a:rPr lang="en-US" sz="1200" b="1" i="0" kern="1200" dirty="0" err="1">
                <a:solidFill>
                  <a:schemeClr val="tx1"/>
                </a:solidFill>
                <a:effectLst/>
                <a:latin typeface="+mn-lt"/>
                <a:ea typeface="+mn-ea"/>
                <a:cs typeface="+mn-cs"/>
              </a:rPr>
              <a:t>Microsoft.KeyVault</a:t>
            </a:r>
            <a:r>
              <a:rPr lang="en-US" sz="1200" b="0" i="0" kern="1200" dirty="0">
                <a:solidFill>
                  <a:schemeClr val="tx1"/>
                </a:solidFill>
                <a:effectLst/>
                <a:latin typeface="+mn-lt"/>
                <a:ea typeface="+mn-ea"/>
                <a:cs typeface="+mn-cs"/>
              </a:rPr>
              <a:t> resource provider. This resource provider offers a resource type called </a:t>
            </a:r>
            <a:r>
              <a:rPr lang="en-US" sz="1200" b="1" i="0" kern="1200" dirty="0">
                <a:solidFill>
                  <a:schemeClr val="tx1"/>
                </a:solidFill>
                <a:effectLst/>
                <a:latin typeface="+mn-lt"/>
                <a:ea typeface="+mn-ea"/>
                <a:cs typeface="+mn-cs"/>
              </a:rPr>
              <a:t>vaults</a:t>
            </a:r>
            <a:r>
              <a:rPr lang="en-US" sz="1200" b="0" i="0" kern="1200" dirty="0">
                <a:solidFill>
                  <a:schemeClr val="tx1"/>
                </a:solidFill>
                <a:effectLst/>
                <a:latin typeface="+mn-lt"/>
                <a:ea typeface="+mn-ea"/>
                <a:cs typeface="+mn-cs"/>
              </a:rPr>
              <a:t> for creating the key vault, and a resource type called </a:t>
            </a:r>
            <a:r>
              <a:rPr lang="en-US" sz="1200" b="1" i="0" kern="1200" dirty="0">
                <a:solidFill>
                  <a:schemeClr val="tx1"/>
                </a:solidFill>
                <a:effectLst/>
                <a:latin typeface="+mn-lt"/>
                <a:ea typeface="+mn-ea"/>
                <a:cs typeface="+mn-cs"/>
              </a:rPr>
              <a:t>vaults/secrets</a:t>
            </a:r>
            <a:r>
              <a:rPr lang="en-US" sz="1200" b="0" i="0" kern="1200" dirty="0">
                <a:solidFill>
                  <a:schemeClr val="tx1"/>
                </a:solidFill>
                <a:effectLst/>
                <a:latin typeface="+mn-lt"/>
                <a:ea typeface="+mn-ea"/>
                <a:cs typeface="+mn-cs"/>
              </a:rPr>
              <a:t> for creating a secret in the key vault.</a:t>
            </a:r>
            <a:endParaRPr lang="en-US" b="1" dirty="0"/>
          </a:p>
        </p:txBody>
      </p:sp>
      <p:sp>
        <p:nvSpPr>
          <p:cNvPr id="4" name="Slide Number Placeholder 3"/>
          <p:cNvSpPr>
            <a:spLocks noGrp="1"/>
          </p:cNvSpPr>
          <p:nvPr>
            <p:ph type="sldNum" sz="quarter" idx="10"/>
          </p:nvPr>
        </p:nvSpPr>
        <p:spPr/>
        <p:txBody>
          <a:bodyPr/>
          <a:lstStyle/>
          <a:p>
            <a:fld id="{71A41F1F-90BE-488A-B820-D47438566D65}" type="slidenum">
              <a:rPr lang="en-US" smtClean="0"/>
              <a:t>5</a:t>
            </a:fld>
            <a:endParaRPr lang="en-US"/>
          </a:p>
        </p:txBody>
      </p:sp>
    </p:spTree>
    <p:extLst>
      <p:ext uri="{BB962C8B-B14F-4D97-AF65-F5344CB8AC3E}">
        <p14:creationId xmlns:p14="http://schemas.microsoft.com/office/powerpoint/2010/main" val="670717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t>6</a:t>
            </a:fld>
            <a:endParaRPr lang="en-US"/>
          </a:p>
        </p:txBody>
      </p:sp>
    </p:spTree>
    <p:extLst>
      <p:ext uri="{BB962C8B-B14F-4D97-AF65-F5344CB8AC3E}">
        <p14:creationId xmlns:p14="http://schemas.microsoft.com/office/powerpoint/2010/main" val="665648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Azur</a:t>
            </a:r>
            <a:r>
              <a:rPr lang="en-US" sz="1200" baseline="0" dirty="0"/>
              <a:t>e Resources should be grouped by Life Cycle, but really at the end of the day its up to the administrators or developers to decide how to use RGs.  The real management implications </a:t>
            </a:r>
            <a:r>
              <a:rPr lang="en-US" sz="1200" i="1" u="sng" baseline="0" dirty="0"/>
              <a:t>are </a:t>
            </a:r>
            <a:r>
              <a:rPr lang="en-US" sz="1200" i="1" u="sng" baseline="0" dirty="0">
                <a:solidFill>
                  <a:srgbClr val="FF0000"/>
                </a:solidFill>
              </a:rPr>
              <a:t>also very important since the RG is a security boundary when using Role Based Access Control</a:t>
            </a:r>
            <a:r>
              <a:rPr lang="en-US" sz="1200" i="1" u="sng" baseline="0" dirty="0"/>
              <a:t>.</a:t>
            </a:r>
            <a:endParaRPr lang="en-US" sz="1200" i="1" u="sng" dirty="0"/>
          </a:p>
        </p:txBody>
      </p:sp>
      <p:sp>
        <p:nvSpPr>
          <p:cNvPr id="4" name="Slide Number Placeholder 3"/>
          <p:cNvSpPr>
            <a:spLocks noGrp="1"/>
          </p:cNvSpPr>
          <p:nvPr>
            <p:ph type="sldNum" sz="quarter" idx="10"/>
          </p:nvPr>
        </p:nvSpPr>
        <p:spPr/>
        <p:txBody>
          <a:bodyPr/>
          <a:lstStyle/>
          <a:p>
            <a:fld id="{71A41F1F-90BE-488A-B820-D47438566D65}" type="slidenum">
              <a:rPr lang="en-US" smtClean="0"/>
              <a:t>7</a:t>
            </a:fld>
            <a:endParaRPr lang="en-US"/>
          </a:p>
        </p:txBody>
      </p:sp>
    </p:spTree>
    <p:extLst>
      <p:ext uri="{BB962C8B-B14F-4D97-AF65-F5344CB8AC3E}">
        <p14:creationId xmlns:p14="http://schemas.microsoft.com/office/powerpoint/2010/main" val="4228483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can run programs or scripts in </a:t>
            </a:r>
            <a:r>
              <a:rPr lang="en-US" sz="1200" b="0" i="0" kern="1200" dirty="0" err="1">
                <a:solidFill>
                  <a:schemeClr val="tx1"/>
                </a:solidFill>
                <a:effectLst/>
                <a:latin typeface="+mn-lt"/>
                <a:ea typeface="+mn-ea"/>
                <a:cs typeface="+mn-cs"/>
              </a:rPr>
              <a:t>WebJobs</a:t>
            </a:r>
            <a:r>
              <a:rPr lang="en-US" sz="1200" b="0" i="0" kern="1200" dirty="0">
                <a:solidFill>
                  <a:schemeClr val="tx1"/>
                </a:solidFill>
                <a:effectLst/>
                <a:latin typeface="+mn-lt"/>
                <a:ea typeface="+mn-ea"/>
                <a:cs typeface="+mn-cs"/>
              </a:rPr>
              <a:t> in your </a:t>
            </a:r>
            <a:r>
              <a:rPr lang="en-US" sz="1200" b="0" i="0" u="none" strike="noStrike" kern="1200" dirty="0">
                <a:solidFill>
                  <a:schemeClr val="tx1"/>
                </a:solidFill>
                <a:effectLst/>
                <a:latin typeface="+mn-lt"/>
                <a:ea typeface="+mn-ea"/>
                <a:cs typeface="+mn-cs"/>
                <a:hlinkClick r:id="rId3"/>
              </a:rPr>
              <a:t>App Service</a:t>
            </a:r>
            <a:r>
              <a:rPr lang="en-US" sz="1200" b="0" i="0" kern="1200" dirty="0">
                <a:solidFill>
                  <a:schemeClr val="tx1"/>
                </a:solidFill>
                <a:effectLst/>
                <a:latin typeface="+mn-lt"/>
                <a:ea typeface="+mn-ea"/>
                <a:cs typeface="+mn-cs"/>
              </a:rPr>
              <a:t> web app in three ways: on demand, continuously, or on a schedule.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Azure Functions is another way to run programs and scripts in Azure App Service.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Web Jobs can be used to support Web, API, and Mobile</a:t>
            </a:r>
            <a:r>
              <a:rPr lang="en-US" sz="1200" b="0" i="0" kern="1200" baseline="0" dirty="0">
                <a:solidFill>
                  <a:schemeClr val="tx1"/>
                </a:solidFill>
                <a:effectLst/>
                <a:latin typeface="+mn-lt"/>
                <a:ea typeface="+mn-ea"/>
                <a:cs typeface="+mn-cs"/>
              </a:rPr>
              <a:t> apps</a:t>
            </a:r>
            <a:endParaRPr lang="en-US" dirty="0"/>
          </a:p>
          <a:p>
            <a:endParaRPr lang="en-US" dirty="0"/>
          </a:p>
        </p:txBody>
      </p:sp>
      <p:sp>
        <p:nvSpPr>
          <p:cNvPr id="4" name="Slide Number Placeholder 3"/>
          <p:cNvSpPr>
            <a:spLocks noGrp="1"/>
          </p:cNvSpPr>
          <p:nvPr>
            <p:ph type="sldNum" sz="quarter" idx="10"/>
          </p:nvPr>
        </p:nvSpPr>
        <p:spPr/>
        <p:txBody>
          <a:bodyPr/>
          <a:lstStyle/>
          <a:p>
            <a:fld id="{71A41F1F-90BE-488A-B820-D47438566D65}" type="slidenum">
              <a:rPr lang="en-US" smtClean="0"/>
              <a:t>9</a:t>
            </a:fld>
            <a:endParaRPr lang="en-US"/>
          </a:p>
        </p:txBody>
      </p:sp>
    </p:spTree>
    <p:extLst>
      <p:ext uri="{BB962C8B-B14F-4D97-AF65-F5344CB8AC3E}">
        <p14:creationId xmlns:p14="http://schemas.microsoft.com/office/powerpoint/2010/main" val="358618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027496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a:solidFill>
                  <a:schemeClr val="tx1"/>
                </a:solidFill>
                <a:effectLst/>
                <a:latin typeface="Segoe UI" pitchFamily="34" charset="0"/>
                <a:ea typeface="+mn-ea"/>
                <a:cs typeface="+mn-cs"/>
              </a:rPr>
              <a:t>With websites you can deploy applications built on Classic ASP, ASP.NET, PHP, Python, Java, and Node.js.  You do not have to worry about the runtime itself because it is built in to the platform.</a:t>
            </a:r>
          </a:p>
          <a:p>
            <a:r>
              <a:rPr lang="en-US" sz="1600" kern="1200" dirty="0">
                <a:solidFill>
                  <a:schemeClr val="tx1"/>
                </a:solidFill>
                <a:effectLst/>
                <a:latin typeface="Segoe UI" pitchFamily="34" charset="0"/>
                <a:ea typeface="+mn-ea"/>
                <a:cs typeface="+mn-cs"/>
              </a:rPr>
              <a:t> </a:t>
            </a:r>
          </a:p>
          <a:p>
            <a:r>
              <a:rPr lang="en-US" sz="1600" kern="1200" dirty="0">
                <a:solidFill>
                  <a:schemeClr val="tx1"/>
                </a:solidFill>
                <a:effectLst/>
                <a:latin typeface="Segoe UI" pitchFamily="34" charset="0"/>
                <a:ea typeface="+mn-ea"/>
                <a:cs typeface="+mn-cs"/>
              </a:rPr>
              <a:t>Any framework that supports using the </a:t>
            </a:r>
            <a:r>
              <a:rPr lang="en-US" sz="1600" kern="1200" dirty="0" err="1">
                <a:solidFill>
                  <a:schemeClr val="tx1"/>
                </a:solidFill>
                <a:effectLst/>
                <a:latin typeface="Segoe UI" pitchFamily="34" charset="0"/>
                <a:ea typeface="+mn-ea"/>
                <a:cs typeface="+mn-cs"/>
              </a:rPr>
              <a:t>FastCGI</a:t>
            </a:r>
            <a:r>
              <a:rPr lang="en-US" sz="1600" kern="1200" dirty="0">
                <a:solidFill>
                  <a:schemeClr val="tx1"/>
                </a:solidFill>
                <a:effectLst/>
                <a:latin typeface="Segoe UI" pitchFamily="34" charset="0"/>
                <a:ea typeface="+mn-ea"/>
                <a:cs typeface="+mn-cs"/>
              </a:rPr>
              <a:t> handler in IIS is also supported.</a:t>
            </a:r>
          </a:p>
        </p:txBody>
      </p:sp>
      <p:sp>
        <p:nvSpPr>
          <p:cNvPr id="4" name="Slide Number Placeholder 3"/>
          <p:cNvSpPr>
            <a:spLocks noGrp="1"/>
          </p:cNvSpPr>
          <p:nvPr>
            <p:ph type="sldNum" sz="quarter" idx="10"/>
          </p:nvPr>
        </p:nvSpPr>
        <p:spPr/>
        <p:txBody>
          <a:bodyPr/>
          <a:lstStyle/>
          <a:p>
            <a:fld id="{715B7683-78DB-4762-84A4-155C843802F6}"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3585911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5B7683-78DB-4762-84A4-155C843802F6}"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411504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44FFD8-231E-4A27-8CE1-E5074F971561}" type="datetime1">
              <a:rPr lang="en-US" smtClean="0"/>
              <a:t>8/21/2017</a:t>
            </a:fld>
            <a:endParaRPr lang="en-US"/>
          </a:p>
        </p:txBody>
      </p:sp>
      <p:sp>
        <p:nvSpPr>
          <p:cNvPr id="5" name="Footer Placeholder 4"/>
          <p:cNvSpPr>
            <a:spLocks noGrp="1"/>
          </p:cNvSpPr>
          <p:nvPr>
            <p:ph type="ftr" sz="quarter" idx="11"/>
          </p:nvPr>
        </p:nvSpPr>
        <p:spPr/>
        <p:txBody>
          <a:bodyPr/>
          <a:lstStyle/>
          <a:p>
            <a:r>
              <a:rPr lang="en-US" smtClean="0"/>
              <a:t>CodeSizzler - www.codesizzler.com</a:t>
            </a:r>
            <a:endParaRPr lang="en-US"/>
          </a:p>
        </p:txBody>
      </p:sp>
      <p:sp>
        <p:nvSpPr>
          <p:cNvPr id="6" name="Slide Number Placeholder 5"/>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1787698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631825-2620-41CF-AF58-8212BBADD8CB}" type="datetime1">
              <a:rPr lang="en-US" smtClean="0"/>
              <a:t>8/21/2017</a:t>
            </a:fld>
            <a:endParaRPr lang="en-US"/>
          </a:p>
        </p:txBody>
      </p:sp>
      <p:sp>
        <p:nvSpPr>
          <p:cNvPr id="5" name="Footer Placeholder 4"/>
          <p:cNvSpPr>
            <a:spLocks noGrp="1"/>
          </p:cNvSpPr>
          <p:nvPr>
            <p:ph type="ftr" sz="quarter" idx="11"/>
          </p:nvPr>
        </p:nvSpPr>
        <p:spPr/>
        <p:txBody>
          <a:bodyPr/>
          <a:lstStyle/>
          <a:p>
            <a:r>
              <a:rPr lang="en-US" smtClean="0"/>
              <a:t>CodeSizzler - www.codesizzler.com</a:t>
            </a:r>
            <a:endParaRPr lang="en-US"/>
          </a:p>
        </p:txBody>
      </p:sp>
      <p:sp>
        <p:nvSpPr>
          <p:cNvPr id="6" name="Slide Number Placeholder 5"/>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2058665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CDC48C-B986-4A78-B600-015A6E0A1DA0}" type="datetime1">
              <a:rPr lang="en-US" smtClean="0"/>
              <a:t>8/21/2017</a:t>
            </a:fld>
            <a:endParaRPr lang="en-US"/>
          </a:p>
        </p:txBody>
      </p:sp>
      <p:sp>
        <p:nvSpPr>
          <p:cNvPr id="5" name="Footer Placeholder 4"/>
          <p:cNvSpPr>
            <a:spLocks noGrp="1"/>
          </p:cNvSpPr>
          <p:nvPr>
            <p:ph type="ftr" sz="quarter" idx="11"/>
          </p:nvPr>
        </p:nvSpPr>
        <p:spPr/>
        <p:txBody>
          <a:bodyPr/>
          <a:lstStyle/>
          <a:p>
            <a:r>
              <a:rPr lang="en-US" smtClean="0"/>
              <a:t>CodeSizzler - www.codesizzler.com</a:t>
            </a:r>
            <a:endParaRPr lang="en-US"/>
          </a:p>
        </p:txBody>
      </p:sp>
      <p:sp>
        <p:nvSpPr>
          <p:cNvPr id="6" name="Slide Number Placeholder 5"/>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42114517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ulleted Layout">
    <p:bg bwMode="black">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987196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7275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38141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62535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045134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3EF9EFD-5CDF-4035-BAE9-D783298B3110}" type="datetime1">
              <a:rPr lang="en-US" smtClean="0"/>
              <a:t>8/21/2017</a:t>
            </a:fld>
            <a:endParaRPr lang="en-US"/>
          </a:p>
        </p:txBody>
      </p:sp>
      <p:sp>
        <p:nvSpPr>
          <p:cNvPr id="5" name="Footer Placeholder 4"/>
          <p:cNvSpPr>
            <a:spLocks noGrp="1"/>
          </p:cNvSpPr>
          <p:nvPr>
            <p:ph type="ftr" sz="quarter" idx="11"/>
          </p:nvPr>
        </p:nvSpPr>
        <p:spPr/>
        <p:txBody>
          <a:bodyPr/>
          <a:lstStyle/>
          <a:p>
            <a:r>
              <a:rPr lang="en-US" smtClean="0"/>
              <a:t>CodeSizzler - www.codesizzler.com</a:t>
            </a:r>
            <a:endParaRPr lang="en-US"/>
          </a:p>
        </p:txBody>
      </p:sp>
      <p:sp>
        <p:nvSpPr>
          <p:cNvPr id="6" name="Slide Number Placeholder 5"/>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4241041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3C062E-7FDC-410A-AE94-B9973AAF9075}" type="datetime1">
              <a:rPr lang="en-US" smtClean="0"/>
              <a:t>8/21/2017</a:t>
            </a:fld>
            <a:endParaRPr lang="en-US"/>
          </a:p>
        </p:txBody>
      </p:sp>
      <p:sp>
        <p:nvSpPr>
          <p:cNvPr id="5" name="Footer Placeholder 4"/>
          <p:cNvSpPr>
            <a:spLocks noGrp="1"/>
          </p:cNvSpPr>
          <p:nvPr>
            <p:ph type="ftr" sz="quarter" idx="11"/>
          </p:nvPr>
        </p:nvSpPr>
        <p:spPr/>
        <p:txBody>
          <a:bodyPr/>
          <a:lstStyle/>
          <a:p>
            <a:r>
              <a:rPr lang="en-US" smtClean="0"/>
              <a:t>CodeSizzler - www.codesizzler.com</a:t>
            </a:r>
            <a:endParaRPr lang="en-US"/>
          </a:p>
        </p:txBody>
      </p:sp>
      <p:sp>
        <p:nvSpPr>
          <p:cNvPr id="6" name="Slide Number Placeholder 5"/>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868645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6036D55-562F-40CD-AD2E-0D8B4989F39C}" type="datetime1">
              <a:rPr lang="en-US" smtClean="0"/>
              <a:t>8/21/2017</a:t>
            </a:fld>
            <a:endParaRPr lang="en-US"/>
          </a:p>
        </p:txBody>
      </p:sp>
      <p:sp>
        <p:nvSpPr>
          <p:cNvPr id="6" name="Footer Placeholder 5"/>
          <p:cNvSpPr>
            <a:spLocks noGrp="1"/>
          </p:cNvSpPr>
          <p:nvPr>
            <p:ph type="ftr" sz="quarter" idx="11"/>
          </p:nvPr>
        </p:nvSpPr>
        <p:spPr/>
        <p:txBody>
          <a:bodyPr/>
          <a:lstStyle/>
          <a:p>
            <a:r>
              <a:rPr lang="en-US" smtClean="0"/>
              <a:t>CodeSizzler - www.codesizzler.com</a:t>
            </a:r>
            <a:endParaRPr lang="en-US"/>
          </a:p>
        </p:txBody>
      </p:sp>
      <p:sp>
        <p:nvSpPr>
          <p:cNvPr id="7" name="Slide Number Placeholder 6"/>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4162864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F217A46-8C1A-4726-9742-8D8E3F4A2989}" type="datetime1">
              <a:rPr lang="en-US" smtClean="0"/>
              <a:t>8/21/2017</a:t>
            </a:fld>
            <a:endParaRPr lang="en-US"/>
          </a:p>
        </p:txBody>
      </p:sp>
      <p:sp>
        <p:nvSpPr>
          <p:cNvPr id="8" name="Footer Placeholder 7"/>
          <p:cNvSpPr>
            <a:spLocks noGrp="1"/>
          </p:cNvSpPr>
          <p:nvPr>
            <p:ph type="ftr" sz="quarter" idx="11"/>
          </p:nvPr>
        </p:nvSpPr>
        <p:spPr/>
        <p:txBody>
          <a:bodyPr/>
          <a:lstStyle/>
          <a:p>
            <a:r>
              <a:rPr lang="en-US" smtClean="0"/>
              <a:t>CodeSizzler - www.codesizzler.com</a:t>
            </a:r>
            <a:endParaRPr lang="en-US"/>
          </a:p>
        </p:txBody>
      </p:sp>
      <p:sp>
        <p:nvSpPr>
          <p:cNvPr id="9" name="Slide Number Placeholder 8"/>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3295454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D312AC7-0BEB-4554-B211-56997C0D2951}" type="datetime1">
              <a:rPr lang="en-US" smtClean="0"/>
              <a:t>8/21/2017</a:t>
            </a:fld>
            <a:endParaRPr lang="en-US"/>
          </a:p>
        </p:txBody>
      </p:sp>
      <p:sp>
        <p:nvSpPr>
          <p:cNvPr id="4" name="Footer Placeholder 3"/>
          <p:cNvSpPr>
            <a:spLocks noGrp="1"/>
          </p:cNvSpPr>
          <p:nvPr>
            <p:ph type="ftr" sz="quarter" idx="11"/>
          </p:nvPr>
        </p:nvSpPr>
        <p:spPr/>
        <p:txBody>
          <a:bodyPr/>
          <a:lstStyle/>
          <a:p>
            <a:r>
              <a:rPr lang="en-US" smtClean="0"/>
              <a:t>CodeSizzler - www.codesizzler.com</a:t>
            </a:r>
            <a:endParaRPr lang="en-US"/>
          </a:p>
        </p:txBody>
      </p:sp>
      <p:sp>
        <p:nvSpPr>
          <p:cNvPr id="5" name="Slide Number Placeholder 4"/>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1881183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D98C35-64D5-4B32-BCEF-9E732BEFD218}" type="datetime1">
              <a:rPr lang="en-US" smtClean="0"/>
              <a:t>8/21/2017</a:t>
            </a:fld>
            <a:endParaRPr lang="en-US"/>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
        <p:nvSpPr>
          <p:cNvPr id="4" name="Slide Number Placeholder 3"/>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1481066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CD56EB-7AA5-494C-994D-6B23ED977F19}" type="datetime1">
              <a:rPr lang="en-US" smtClean="0"/>
              <a:t>8/21/2017</a:t>
            </a:fld>
            <a:endParaRPr lang="en-US"/>
          </a:p>
        </p:txBody>
      </p:sp>
      <p:sp>
        <p:nvSpPr>
          <p:cNvPr id="6" name="Footer Placeholder 5"/>
          <p:cNvSpPr>
            <a:spLocks noGrp="1"/>
          </p:cNvSpPr>
          <p:nvPr>
            <p:ph type="ftr" sz="quarter" idx="11"/>
          </p:nvPr>
        </p:nvSpPr>
        <p:spPr/>
        <p:txBody>
          <a:bodyPr/>
          <a:lstStyle/>
          <a:p>
            <a:r>
              <a:rPr lang="en-US" smtClean="0"/>
              <a:t>CodeSizzler - www.codesizzler.com</a:t>
            </a:r>
            <a:endParaRPr lang="en-US"/>
          </a:p>
        </p:txBody>
      </p:sp>
      <p:sp>
        <p:nvSpPr>
          <p:cNvPr id="7" name="Slide Number Placeholder 6"/>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1452454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A3B19B-AFF8-40E9-8515-E201CEF1D909}" type="datetime1">
              <a:rPr lang="en-US" smtClean="0"/>
              <a:t>8/21/2017</a:t>
            </a:fld>
            <a:endParaRPr lang="en-US"/>
          </a:p>
        </p:txBody>
      </p:sp>
      <p:sp>
        <p:nvSpPr>
          <p:cNvPr id="6" name="Footer Placeholder 5"/>
          <p:cNvSpPr>
            <a:spLocks noGrp="1"/>
          </p:cNvSpPr>
          <p:nvPr>
            <p:ph type="ftr" sz="quarter" idx="11"/>
          </p:nvPr>
        </p:nvSpPr>
        <p:spPr/>
        <p:txBody>
          <a:bodyPr/>
          <a:lstStyle/>
          <a:p>
            <a:r>
              <a:rPr lang="en-US" smtClean="0"/>
              <a:t>CodeSizzler - www.codesizzler.com</a:t>
            </a:r>
            <a:endParaRPr lang="en-US"/>
          </a:p>
        </p:txBody>
      </p:sp>
      <p:sp>
        <p:nvSpPr>
          <p:cNvPr id="7" name="Slide Number Placeholder 6"/>
          <p:cNvSpPr>
            <a:spLocks noGrp="1"/>
          </p:cNvSpPr>
          <p:nvPr>
            <p:ph type="sldNum" sz="quarter" idx="12"/>
          </p:nvPr>
        </p:nvSpPr>
        <p:spPr/>
        <p:txBody>
          <a:bodyPr/>
          <a:lstStyle/>
          <a:p>
            <a:fld id="{6D56A513-2400-4D17-9766-5550A180A8C8}" type="slidenum">
              <a:rPr lang="en-US" smtClean="0"/>
              <a:t>‹#›</a:t>
            </a:fld>
            <a:endParaRPr lang="en-US"/>
          </a:p>
        </p:txBody>
      </p:sp>
    </p:spTree>
    <p:extLst>
      <p:ext uri="{BB962C8B-B14F-4D97-AF65-F5344CB8AC3E}">
        <p14:creationId xmlns:p14="http://schemas.microsoft.com/office/powerpoint/2010/main" val="1515169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F1BD35-38B9-4E86-A7D7-ED79955780C5}" type="datetime1">
              <a:rPr lang="en-US" smtClean="0"/>
              <a:t>8/21/2017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CodeSizzler - www.codesizzler.com</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56A513-2400-4D17-9766-5550A180A8C8}" type="slidenum">
              <a:rPr lang="en-US" smtClean="0"/>
              <a:t>‹#›</a:t>
            </a:fld>
            <a:endParaRPr lang="en-US"/>
          </a:p>
        </p:txBody>
      </p:sp>
    </p:spTree>
    <p:extLst>
      <p:ext uri="{BB962C8B-B14F-4D97-AF65-F5344CB8AC3E}">
        <p14:creationId xmlns:p14="http://schemas.microsoft.com/office/powerpoint/2010/main" val="440348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 id="2147483664" r:id="rId14"/>
    <p:sldLayoutId id="2147483665" r:id="rId15"/>
    <p:sldLayoutId id="2147483666" r:id="rId16"/>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google.co.in/url?sa=t&amp;rct=j&amp;q=&amp;esrc=s&amp;source=web&amp;cd=2&amp;cad=rja&amp;uact=8&amp;ved=0ahUKEwi-yNSe1ePSAhXEPY8KHUniBSYQFggfMAE&amp;url=https://azure.microsoft.com/en-in/resources/videos/configuration-and-app-settings-of-azure-web-sites/&amp;usg=AFQjCNHvM_TFNbN1voHzKK09f8_HjsOJNw&amp;sig2=zWM0fxqqfGEmxrZuC8J4mA&amp;bvm=bv.149760088,d.c2I" TargetMode="Externa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6.xml"/><Relationship Id="rId4" Type="http://schemas.openxmlformats.org/officeDocument/2006/relationships/hyperlink" Target="mailto:feroz@cwtechnologies.i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p:cNvSpPr>
            <a:spLocks noGrp="1"/>
          </p:cNvSpPr>
          <p:nvPr>
            <p:ph type="title"/>
          </p:nvPr>
        </p:nvSpPr>
        <p:spPr/>
        <p:txBody>
          <a:bodyPr/>
          <a:lstStyle/>
          <a:p>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47"/>
            <a:ext cx="12192000" cy="6854653"/>
          </a:xfrm>
          <a:prstGeom prst="rect">
            <a:avLst/>
          </a:prstGeom>
        </p:spPr>
      </p:pic>
      <p:sp>
        <p:nvSpPr>
          <p:cNvPr id="6" name="TextBox 5"/>
          <p:cNvSpPr txBox="1"/>
          <p:nvPr/>
        </p:nvSpPr>
        <p:spPr>
          <a:xfrm>
            <a:off x="2731827" y="1923791"/>
            <a:ext cx="6728345" cy="707886"/>
          </a:xfrm>
          <a:prstGeom prst="rect">
            <a:avLst/>
          </a:prstGeom>
          <a:noFill/>
        </p:spPr>
        <p:txBody>
          <a:bodyPr wrap="square" rtlCol="0">
            <a:spAutoFit/>
          </a:bodyPr>
          <a:lstStyle/>
          <a:p>
            <a:pPr algn="ctr"/>
            <a:r>
              <a:rPr lang="en-US" sz="4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Azure App Service</a:t>
            </a:r>
            <a:endParaRPr lang="en-US" sz="36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7" name="TextBox 6"/>
          <p:cNvSpPr txBox="1"/>
          <p:nvPr/>
        </p:nvSpPr>
        <p:spPr>
          <a:xfrm>
            <a:off x="518615" y="3956126"/>
            <a:ext cx="6728345" cy="523220"/>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Abdul Rasheed Feroz Khan</a:t>
            </a:r>
            <a:endParaRPr lang="en-US" sz="28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8" name="TextBox 7"/>
          <p:cNvSpPr txBox="1"/>
          <p:nvPr/>
        </p:nvSpPr>
        <p:spPr>
          <a:xfrm>
            <a:off x="518615" y="4555882"/>
            <a:ext cx="6728345" cy="400110"/>
          </a:xfrm>
          <a:prstGeom prst="rect">
            <a:avLst/>
          </a:prstGeom>
          <a:noFill/>
        </p:spPr>
        <p:txBody>
          <a:bodyPr wrap="square" rtlCol="0">
            <a:spAutoFit/>
          </a:bodyPr>
          <a:lstStyle/>
          <a:p>
            <a:r>
              <a:rPr lang="en-US" sz="2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a:t>
            </a:r>
            <a:r>
              <a:rPr lang="en-US" sz="2000" dirty="0" err="1" smtClean="0">
                <a:solidFill>
                  <a:schemeClr val="bg1"/>
                </a:solidFill>
                <a:latin typeface="Segoe UI" panose="020B0502040204020203" pitchFamily="34" charset="0"/>
                <a:ea typeface="Segoe UI" panose="020B0502040204020203" pitchFamily="34" charset="0"/>
                <a:cs typeface="Segoe UI" panose="020B0502040204020203" pitchFamily="34" charset="0"/>
              </a:rPr>
              <a:t>TechFero</a:t>
            </a:r>
            <a:r>
              <a:rPr lang="en-US" sz="2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 | @</a:t>
            </a:r>
            <a:r>
              <a:rPr lang="en-US" sz="2000" dirty="0" err="1" smtClean="0">
                <a:solidFill>
                  <a:schemeClr val="bg1"/>
                </a:solidFill>
                <a:latin typeface="Segoe UI" panose="020B0502040204020203" pitchFamily="34" charset="0"/>
                <a:ea typeface="Segoe UI" panose="020B0502040204020203" pitchFamily="34" charset="0"/>
                <a:cs typeface="Segoe UI" panose="020B0502040204020203" pitchFamily="34" charset="0"/>
              </a:rPr>
              <a:t>CodeSizzler</a:t>
            </a:r>
            <a:endParaRPr lang="en-US" sz="20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9" name="TextBox 8"/>
          <p:cNvSpPr txBox="1"/>
          <p:nvPr/>
        </p:nvSpPr>
        <p:spPr>
          <a:xfrm>
            <a:off x="518615" y="5133441"/>
            <a:ext cx="6728345" cy="400110"/>
          </a:xfrm>
          <a:prstGeom prst="rect">
            <a:avLst/>
          </a:prstGeom>
          <a:noFill/>
        </p:spPr>
        <p:txBody>
          <a:bodyPr wrap="square" rtlCol="0">
            <a:spAutoFit/>
          </a:bodyPr>
          <a:lstStyle/>
          <a:p>
            <a:r>
              <a:rPr lang="en-US" sz="2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feroz@cwtechnologies.in</a:t>
            </a:r>
            <a:endParaRPr lang="en-US" sz="20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3" name="Footer Placeholder 2"/>
          <p:cNvSpPr>
            <a:spLocks noGrp="1"/>
          </p:cNvSpPr>
          <p:nvPr>
            <p:ph type="ftr" sz="quarter" idx="11"/>
          </p:nvPr>
        </p:nvSpPr>
        <p:spPr/>
        <p:txBody>
          <a:bodyPr/>
          <a:lstStyle/>
          <a:p>
            <a:r>
              <a:rPr lang="en-US" dirty="0" err="1" smtClean="0"/>
              <a:t>CodeSizzler</a:t>
            </a:r>
            <a:r>
              <a:rPr lang="en-US" dirty="0" smtClean="0"/>
              <a:t> - www.codesizzler.com</a:t>
            </a:r>
            <a:endParaRPr lang="en-US" dirty="0"/>
          </a:p>
        </p:txBody>
      </p:sp>
    </p:spTree>
    <p:extLst>
      <p:ext uri="{BB962C8B-B14F-4D97-AF65-F5344CB8AC3E}">
        <p14:creationId xmlns:p14="http://schemas.microsoft.com/office/powerpoint/2010/main" val="8215992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20703" y="229436"/>
            <a:ext cx="11149013" cy="756934"/>
          </a:xfrm>
          <a:prstGeom prst="rect">
            <a:avLst/>
          </a:prstGeom>
        </p:spPr>
        <p:txBody>
          <a:bodyPr>
            <a:normAutofit/>
          </a:bodyPr>
          <a:lstStyle/>
          <a:p>
            <a:r>
              <a:rPr lang="en-US" dirty="0"/>
              <a:t>Solutions</a:t>
            </a: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1745005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Supported Web Frameworks</a:t>
            </a:r>
          </a:p>
        </p:txBody>
      </p:sp>
      <p:pic>
        <p:nvPicPr>
          <p:cNvPr id="22" name="Picture 21"/>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5795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799832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Creating a Web Site</a:t>
            </a:r>
          </a:p>
        </p:txBody>
      </p:sp>
      <p:pic>
        <p:nvPicPr>
          <p:cNvPr id="8" name="Picture 7"/>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778326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Publishing Web Sites</a:t>
            </a:r>
          </a:p>
        </p:txBody>
      </p:sp>
      <p:pic>
        <p:nvPicPr>
          <p:cNvPr id="6" name="Picture 5"/>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7779686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Automating Web Site Deployments</a:t>
            </a:r>
          </a:p>
        </p:txBody>
      </p:sp>
      <p:pic>
        <p:nvPicPr>
          <p:cNvPr id="7" name="Picture 6"/>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5795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1227844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Deployment Slots</a:t>
            </a:r>
          </a:p>
        </p:txBody>
      </p:sp>
      <p:pic>
        <p:nvPicPr>
          <p:cNvPr id="7" name="Picture 6"/>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1889696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60895" y="518011"/>
            <a:ext cx="6050946" cy="5444639"/>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576059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89311" y="445511"/>
            <a:ext cx="9213378" cy="5966977"/>
          </a:xfrm>
          <a:prstGeom prst="rect">
            <a:avLst/>
          </a:prstGeom>
        </p:spPr>
      </p:pic>
      <p:cxnSp>
        <p:nvCxnSpPr>
          <p:cNvPr id="4" name="Straight Arrow Connector 3"/>
          <p:cNvCxnSpPr/>
          <p:nvPr/>
        </p:nvCxnSpPr>
        <p:spPr>
          <a:xfrm flipH="1">
            <a:off x="2724150" y="3028950"/>
            <a:ext cx="5238750" cy="1504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08450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Publishing from Source Control</a:t>
            </a:r>
          </a:p>
        </p:txBody>
      </p:sp>
      <p:pic>
        <p:nvPicPr>
          <p:cNvPr id="15" name="Picture 14"/>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905926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90600" y="2209799"/>
            <a:ext cx="10439400" cy="1243013"/>
          </a:xfrm>
        </p:spPr>
        <p:txBody>
          <a:bodyPr>
            <a:normAutofit/>
          </a:bodyPr>
          <a:lstStyle/>
          <a:p>
            <a:r>
              <a:rPr lang="en-US" sz="4800" b="1" dirty="0" smtClean="0"/>
              <a:t>Demo 2- </a:t>
            </a:r>
            <a:r>
              <a:rPr lang="en-US" sz="4800" dirty="0" smtClean="0"/>
              <a:t>Deployment Slot with </a:t>
            </a:r>
            <a:r>
              <a:rPr lang="en-US" sz="4800" dirty="0" err="1" smtClean="0"/>
              <a:t>Github</a:t>
            </a:r>
            <a:endParaRPr lang="en-US" sz="48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0248318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3" name="Rectangle 2"/>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
        <p:nvSpPr>
          <p:cNvPr id="2" name="Footer Placeholder 1"/>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9133026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Staged Publishing</a:t>
            </a:r>
          </a:p>
        </p:txBody>
      </p:sp>
      <p:pic>
        <p:nvPicPr>
          <p:cNvPr id="7" name="Picture 6"/>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2122036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Rollback (Oops)</a:t>
            </a:r>
          </a:p>
        </p:txBody>
      </p:sp>
      <p:pic>
        <p:nvPicPr>
          <p:cNvPr id="7" name="Picture 6"/>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08678746"/>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App Service Plans</a:t>
            </a:r>
          </a:p>
        </p:txBody>
      </p:sp>
      <p:pic>
        <p:nvPicPr>
          <p:cNvPr id="7" name="Picture 6"/>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80443843"/>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App Service Plan Service Tiers</a:t>
            </a:r>
          </a:p>
        </p:txBody>
      </p:sp>
      <p:pic>
        <p:nvPicPr>
          <p:cNvPr id="8" name="Picture 7"/>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17262282"/>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Site Diagnostics Log Files</a:t>
            </a:r>
          </a:p>
        </p:txBody>
      </p:sp>
      <p:pic>
        <p:nvPicPr>
          <p:cNvPr id="7" name="Picture 6"/>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4926719"/>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2550" y="0"/>
            <a:ext cx="9144000" cy="1473200"/>
          </a:xfrm>
        </p:spPr>
        <p:txBody>
          <a:bodyPr>
            <a:normAutofit/>
          </a:bodyPr>
          <a:lstStyle/>
          <a:p>
            <a:r>
              <a:rPr lang="en-US" sz="4000" dirty="0">
                <a:hlinkClick r:id="rId2"/>
              </a:rPr>
              <a:t>Custom configuration and application settings in Azure Web Sites ...</a:t>
            </a:r>
            <a:endParaRPr lang="en-US" sz="4000" dirty="0"/>
          </a:p>
        </p:txBody>
      </p:sp>
      <p:pic>
        <p:nvPicPr>
          <p:cNvPr id="1026" name="Picture 2" descr="Application Setting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0519" y="1924050"/>
            <a:ext cx="9010706" cy="3962400"/>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8894104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866899"/>
            <a:ext cx="9144000" cy="1643063"/>
          </a:xfrm>
        </p:spPr>
        <p:txBody>
          <a:bodyPr>
            <a:normAutofit/>
          </a:bodyPr>
          <a:lstStyle/>
          <a:p>
            <a:r>
              <a:rPr lang="en-US" sz="4000" dirty="0" smtClean="0"/>
              <a:t>Demo 3- Application settings and Configuration</a:t>
            </a:r>
            <a:endParaRPr lang="en-US" sz="40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9124365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uketu Nayak\Desktop\DAY 1 Webapp\26.png"/>
          <p:cNvPicPr/>
          <p:nvPr/>
        </p:nvPicPr>
        <p:blipFill>
          <a:blip r:embed="rId3">
            <a:extLst>
              <a:ext uri="{28A0092B-C50C-407E-A947-70E740481C1C}">
                <a14:useLocalDpi xmlns:a14="http://schemas.microsoft.com/office/drawing/2010/main" val="0"/>
              </a:ext>
            </a:extLst>
          </a:blip>
          <a:srcRect/>
          <a:stretch>
            <a:fillRect/>
          </a:stretch>
        </p:blipFill>
        <p:spPr bwMode="auto">
          <a:xfrm>
            <a:off x="457200" y="514350"/>
            <a:ext cx="10858500" cy="5543549"/>
          </a:xfrm>
          <a:prstGeom prst="rect">
            <a:avLst/>
          </a:prstGeom>
          <a:noFill/>
          <a:ln>
            <a:noFill/>
          </a:ln>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0999577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48613" y="171451"/>
            <a:ext cx="11729739" cy="5581650"/>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7184972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590551"/>
            <a:ext cx="11900932" cy="5452380"/>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513205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5316" y="704850"/>
            <a:ext cx="11681460" cy="5200650"/>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22384847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68400" y="154249"/>
            <a:ext cx="8905700" cy="5628351"/>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2708907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Application Diagnostic Log Files</a:t>
            </a:r>
          </a:p>
        </p:txBody>
      </p:sp>
      <p:pic>
        <p:nvPicPr>
          <p:cNvPr id="29" name="Picture 28"/>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pic>
        <p:nvPicPr>
          <p:cNvPr id="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08235" y="18289"/>
            <a:ext cx="1063943" cy="357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7255273"/>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normAutofit/>
          </a:bodyPr>
          <a:lstStyle/>
          <a:p>
            <a:r>
              <a:rPr lang="en-US" dirty="0"/>
              <a:t>Live-Streaming Diagnostic Logs</a:t>
            </a:r>
          </a:p>
        </p:txBody>
      </p:sp>
      <p:pic>
        <p:nvPicPr>
          <p:cNvPr id="6" name="Picture 5"/>
          <p:cNvPicPr>
            <a:picLocks/>
          </p:cNvPicPr>
          <p:nvPr/>
        </p:nvPicPr>
        <p:blipFill>
          <a:blip r:embed="rId2">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pic>
        <p:nvPicPr>
          <p:cNvPr id="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08235" y="18289"/>
            <a:ext cx="1063943" cy="357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380380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527299"/>
            <a:ext cx="9144000" cy="982663"/>
          </a:xfrm>
        </p:spPr>
        <p:txBody>
          <a:bodyPr>
            <a:normAutofit/>
          </a:bodyPr>
          <a:lstStyle/>
          <a:p>
            <a:r>
              <a:rPr lang="en-US" sz="4400" dirty="0" smtClean="0"/>
              <a:t>Demo 4- performance test</a:t>
            </a:r>
            <a:endParaRPr lang="en-US" sz="44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532729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uketu Nayak\Desktop\DAY 1 Webapp\34.png"/>
          <p:cNvPicPr/>
          <p:nvPr/>
        </p:nvPicPr>
        <p:blipFill>
          <a:blip r:embed="rId2">
            <a:extLst>
              <a:ext uri="{28A0092B-C50C-407E-A947-70E740481C1C}">
                <a14:useLocalDpi xmlns:a14="http://schemas.microsoft.com/office/drawing/2010/main" val="0"/>
              </a:ext>
            </a:extLst>
          </a:blip>
          <a:srcRect/>
          <a:stretch>
            <a:fillRect/>
          </a:stretch>
        </p:blipFill>
        <p:spPr bwMode="auto">
          <a:xfrm>
            <a:off x="1173162" y="644207"/>
            <a:ext cx="9532938" cy="5019993"/>
          </a:xfrm>
          <a:prstGeom prst="rect">
            <a:avLst/>
          </a:prstGeom>
          <a:noFill/>
          <a:ln>
            <a:noFill/>
          </a:ln>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932857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uketu Nayak\Desktop\DAY 1 Webapp\38.png"/>
          <p:cNvPicPr/>
          <p:nvPr/>
        </p:nvPicPr>
        <p:blipFill>
          <a:blip r:embed="rId3">
            <a:extLst>
              <a:ext uri="{28A0092B-C50C-407E-A947-70E740481C1C}">
                <a14:useLocalDpi xmlns:a14="http://schemas.microsoft.com/office/drawing/2010/main" val="0"/>
              </a:ext>
            </a:extLst>
          </a:blip>
          <a:srcRect/>
          <a:stretch>
            <a:fillRect/>
          </a:stretch>
        </p:blipFill>
        <p:spPr bwMode="auto">
          <a:xfrm>
            <a:off x="1324292" y="246380"/>
            <a:ext cx="2583815" cy="4714240"/>
          </a:xfrm>
          <a:prstGeom prst="rect">
            <a:avLst/>
          </a:prstGeom>
          <a:noFill/>
          <a:ln>
            <a:noFill/>
          </a:ln>
        </p:spPr>
      </p:pic>
      <p:sp>
        <p:nvSpPr>
          <p:cNvPr id="3" name="Title 1"/>
          <p:cNvSpPr txBox="1">
            <a:spLocks/>
          </p:cNvSpPr>
          <p:nvPr/>
        </p:nvSpPr>
        <p:spPr>
          <a:xfrm>
            <a:off x="6807200" y="2336799"/>
            <a:ext cx="3860800" cy="11731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mtClean="0"/>
              <a:t>Demo 5- Alert </a:t>
            </a:r>
            <a:endParaRPr lang="en-US" dirty="0"/>
          </a:p>
        </p:txBody>
      </p:sp>
      <p:sp>
        <p:nvSpPr>
          <p:cNvPr id="4" name="Footer Placeholder 3"/>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10307468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1300" y="838199"/>
            <a:ext cx="9144000" cy="1033463"/>
          </a:xfrm>
        </p:spPr>
        <p:txBody>
          <a:bodyPr>
            <a:normAutofit/>
          </a:bodyPr>
          <a:lstStyle/>
          <a:p>
            <a:r>
              <a:rPr lang="en-US" sz="4800" dirty="0" smtClean="0"/>
              <a:t>Demo 6- Scale out and Scale up</a:t>
            </a:r>
            <a:endParaRPr lang="en-US" sz="48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25255237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uketu Nayak\Desktop\DAY 1 Webapp\41.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0757" y="447357"/>
            <a:ext cx="10385743" cy="5915343"/>
          </a:xfrm>
          <a:prstGeom prst="rect">
            <a:avLst/>
          </a:prstGeom>
          <a:noFill/>
          <a:ln>
            <a:noFill/>
          </a:ln>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5917355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527299"/>
            <a:ext cx="9144000" cy="982663"/>
          </a:xfrm>
        </p:spPr>
        <p:txBody>
          <a:bodyPr>
            <a:normAutofit/>
          </a:bodyPr>
          <a:lstStyle/>
          <a:p>
            <a:r>
              <a:rPr lang="en-US" sz="4400" dirty="0" smtClean="0"/>
              <a:t>Demo 5- SSL and Domain Name (Video)</a:t>
            </a:r>
            <a:endParaRPr lang="en-US" sz="44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25209231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Azure Compute Services Landscape</a:t>
            </a:r>
          </a:p>
        </p:txBody>
      </p:sp>
      <p:pic>
        <p:nvPicPr>
          <p:cNvPr id="31" name="Picture 30"/>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187490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55852" y="1676400"/>
            <a:ext cx="7660791" cy="2773735"/>
          </a:xfrm>
          <a:prstGeom prst="rect">
            <a:avLst/>
          </a:prstGeom>
        </p:spPr>
      </p:pic>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248715382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p:cNvSpPr>
            <a:spLocks noGrp="1"/>
          </p:cNvSpPr>
          <p:nvPr>
            <p:ph type="title"/>
          </p:nvPr>
        </p:nvSpPr>
        <p:spPr/>
        <p:txBody>
          <a:bodyPr/>
          <a:lstStyle/>
          <a:p>
            <a:endParaRPr lang="en-US"/>
          </a:p>
        </p:txBody>
      </p:sp>
      <p:sp>
        <p:nvSpPr>
          <p:cNvPr id="7" name="Title 1"/>
          <p:cNvSpPr txBox="1">
            <a:spLocks/>
          </p:cNvSpPr>
          <p:nvPr/>
        </p:nvSpPr>
        <p:spPr>
          <a:xfrm>
            <a:off x="403747" y="1022492"/>
            <a:ext cx="8139752" cy="44639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bg1"/>
                </a:solidFill>
                <a:latin typeface="Segoe UI" panose="020B0502040204020203" pitchFamily="34" charset="0"/>
                <a:ea typeface="Segoe UI" panose="020B0502040204020203" pitchFamily="34" charset="0"/>
                <a:cs typeface="Segoe UI" panose="020B0502040204020203" pitchFamily="34" charset="0"/>
              </a:rPr>
              <a:t>Enter Text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80"/>
            <a:ext cx="12192000" cy="6849639"/>
          </a:xfrm>
          <a:prstGeom prst="rect">
            <a:avLst/>
          </a:prstGeom>
        </p:spPr>
      </p:pic>
      <p:sp>
        <p:nvSpPr>
          <p:cNvPr id="3" name="TextBox 2"/>
          <p:cNvSpPr txBox="1"/>
          <p:nvPr/>
        </p:nvSpPr>
        <p:spPr>
          <a:xfrm>
            <a:off x="1292736" y="1347537"/>
            <a:ext cx="9606527" cy="646331"/>
          </a:xfrm>
          <a:prstGeom prst="rect">
            <a:avLst/>
          </a:prstGeom>
          <a:noFill/>
        </p:spPr>
        <p:txBody>
          <a:bodyPr wrap="square" rtlCol="0">
            <a:spAutoFit/>
          </a:bodyPr>
          <a:lstStyle/>
          <a:p>
            <a:pPr algn="ctr"/>
            <a:r>
              <a:rPr lang="en-IN" sz="3600" dirty="0" smtClean="0"/>
              <a:t>Thanks for Joining!!</a:t>
            </a:r>
            <a:endParaRPr lang="en-IN" sz="3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747" y="2001530"/>
            <a:ext cx="3528461" cy="3528461"/>
          </a:xfrm>
          <a:prstGeom prst="rect">
            <a:avLst/>
          </a:prstGeom>
        </p:spPr>
      </p:pic>
      <p:sp>
        <p:nvSpPr>
          <p:cNvPr id="6" name="TextBox 5"/>
          <p:cNvSpPr txBox="1"/>
          <p:nvPr/>
        </p:nvSpPr>
        <p:spPr>
          <a:xfrm>
            <a:off x="4559298" y="2832193"/>
            <a:ext cx="5409398" cy="1846659"/>
          </a:xfrm>
          <a:prstGeom prst="rect">
            <a:avLst/>
          </a:prstGeom>
          <a:noFill/>
        </p:spPr>
        <p:txBody>
          <a:bodyPr wrap="square" rtlCol="0">
            <a:spAutoFit/>
          </a:bodyPr>
          <a:lstStyle/>
          <a:p>
            <a:r>
              <a:rPr lang="en-IN" sz="3600" b="1" dirty="0" smtClean="0"/>
              <a:t>Abdul Rasheed Feroz Khan</a:t>
            </a:r>
          </a:p>
          <a:p>
            <a:endParaRPr lang="en-IN" dirty="0"/>
          </a:p>
          <a:p>
            <a:r>
              <a:rPr lang="en-IN" sz="2000" dirty="0" smtClean="0"/>
              <a:t>Feel free to reach me for any queries:</a:t>
            </a:r>
          </a:p>
          <a:p>
            <a:r>
              <a:rPr lang="en-IN" sz="2000" b="1" dirty="0"/>
              <a:t>@</a:t>
            </a:r>
            <a:r>
              <a:rPr lang="en-IN" sz="2000" b="1" dirty="0" err="1" smtClean="0"/>
              <a:t>TechFero</a:t>
            </a:r>
            <a:r>
              <a:rPr lang="en-IN" sz="2000" b="1" dirty="0" smtClean="0"/>
              <a:t> | @</a:t>
            </a:r>
            <a:r>
              <a:rPr lang="en-IN" sz="2000" b="1" dirty="0" err="1" smtClean="0"/>
              <a:t>CloudWorldTech</a:t>
            </a:r>
            <a:endParaRPr lang="en-IN" sz="2000" b="1" dirty="0"/>
          </a:p>
          <a:p>
            <a:r>
              <a:rPr lang="en-IN" sz="2000" dirty="0" smtClean="0">
                <a:hlinkClick r:id="rId4"/>
              </a:rPr>
              <a:t>feroz@cwtechnologies.in</a:t>
            </a:r>
            <a:r>
              <a:rPr lang="en-IN" sz="2000" dirty="0" smtClean="0"/>
              <a:t> </a:t>
            </a:r>
            <a:endParaRPr lang="en-IN" sz="2000" dirty="0"/>
          </a:p>
        </p:txBody>
      </p:sp>
      <p:sp>
        <p:nvSpPr>
          <p:cNvPr id="8" name="Footer Placeholder 7"/>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1410147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idx="4294967295"/>
          </p:nvPr>
        </p:nvSpPr>
        <p:spPr>
          <a:xfrm>
            <a:off x="520703" y="229436"/>
            <a:ext cx="11149013" cy="756934"/>
          </a:xfrm>
          <a:prstGeom prst="rect">
            <a:avLst/>
          </a:prstGeom>
        </p:spPr>
        <p:txBody>
          <a:bodyPr/>
          <a:lstStyle/>
          <a:p>
            <a:r>
              <a:rPr lang="en-US" dirty="0"/>
              <a:t>Azure Resource Groups</a:t>
            </a: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5" name="Rectangle 4"/>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22198758"/>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369053" y="-63791"/>
            <a:ext cx="9436267" cy="6920898"/>
          </a:xfrm>
          <a:prstGeom prst="rect">
            <a:avLst/>
          </a:prstGeom>
        </p:spPr>
      </p:pic>
    </p:spTree>
    <p:extLst>
      <p:ext uri="{BB962C8B-B14F-4D97-AF65-F5344CB8AC3E}">
        <p14:creationId xmlns:p14="http://schemas.microsoft.com/office/powerpoint/2010/main" val="43696364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Resource Group Life Cycle</a:t>
            </a:r>
          </a:p>
        </p:txBody>
      </p:sp>
      <p:pic>
        <p:nvPicPr>
          <p:cNvPr id="8" name="Picture 7"/>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5579003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4921" y="2781300"/>
            <a:ext cx="6942157" cy="584775"/>
          </a:xfrm>
          <a:prstGeom prst="rect">
            <a:avLst/>
          </a:prstGeom>
          <a:noFill/>
        </p:spPr>
        <p:txBody>
          <a:bodyPr wrap="none" rtlCol="0">
            <a:spAutoFit/>
          </a:bodyPr>
          <a:lstStyle/>
          <a:p>
            <a:r>
              <a:rPr lang="en-US" sz="3200" dirty="0" smtClean="0"/>
              <a:t>Demo 1– PaaS based Web APP on Azure </a:t>
            </a:r>
            <a:endParaRPr lang="en-US" sz="3200" dirty="0"/>
          </a:p>
        </p:txBody>
      </p:sp>
      <p:sp>
        <p:nvSpPr>
          <p:cNvPr id="3" name="Footer Placeholder 2"/>
          <p:cNvSpPr>
            <a:spLocks noGrp="1"/>
          </p:cNvSpPr>
          <p:nvPr>
            <p:ph type="ftr" sz="quarter" idx="11"/>
          </p:nvPr>
        </p:nvSpPr>
        <p:spPr/>
        <p:txBody>
          <a:bodyPr/>
          <a:lstStyle/>
          <a:p>
            <a:r>
              <a:rPr lang="en-US" smtClean="0"/>
              <a:t>CodeSizzler - www.codesizzler.com</a:t>
            </a:r>
            <a:endParaRPr lang="en-US"/>
          </a:p>
        </p:txBody>
      </p:sp>
    </p:spTree>
    <p:extLst>
      <p:ext uri="{BB962C8B-B14F-4D97-AF65-F5344CB8AC3E}">
        <p14:creationId xmlns:p14="http://schemas.microsoft.com/office/powerpoint/2010/main" val="3617529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20703" y="229436"/>
            <a:ext cx="11149013" cy="756934"/>
          </a:xfrm>
          <a:prstGeom prst="rect">
            <a:avLst/>
          </a:prstGeom>
        </p:spPr>
        <p:txBody>
          <a:bodyPr/>
          <a:lstStyle/>
          <a:p>
            <a:r>
              <a:rPr lang="en-US" dirty="0"/>
              <a:t>Why Azure Web Apps?</a:t>
            </a: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1588" y="893"/>
            <a:ext cx="12188825" cy="6856214"/>
          </a:xfrm>
          <a:prstGeom prst="rect">
            <a:avLst/>
          </a:prstGeom>
        </p:spPr>
      </p:pic>
      <p:sp>
        <p:nvSpPr>
          <p:cNvPr id="4" name="Rectangle 3"/>
          <p:cNvSpPr/>
          <p:nvPr/>
        </p:nvSpPr>
        <p:spPr bwMode="auto">
          <a:xfrm>
            <a:off x="1588" y="6438900"/>
            <a:ext cx="6553200" cy="419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IN"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10914304"/>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755</Words>
  <Application>Microsoft Office PowerPoint</Application>
  <PresentationFormat>Widescreen</PresentationFormat>
  <Paragraphs>134</Paragraphs>
  <Slides>40</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Segoe UI</vt:lpstr>
      <vt:lpstr>Office Theme</vt:lpstr>
      <vt:lpstr>PowerPoint Presentation</vt:lpstr>
      <vt:lpstr>PowerPoint Presentation</vt:lpstr>
      <vt:lpstr>PowerPoint Presentation</vt:lpstr>
      <vt:lpstr>PowerPoint Presentation</vt:lpstr>
      <vt:lpstr>Azure Resource Groups</vt:lpstr>
      <vt:lpstr>PowerPoint Presentation</vt:lpstr>
      <vt:lpstr>Resource Group Life Cycle</vt:lpstr>
      <vt:lpstr>PowerPoint Presentation</vt:lpstr>
      <vt:lpstr>Why Azure Web Apps?</vt:lpstr>
      <vt:lpstr>Solutions</vt:lpstr>
      <vt:lpstr>Supported Web Frameworks</vt:lpstr>
      <vt:lpstr>Creating a Web Site</vt:lpstr>
      <vt:lpstr>Publishing Web Sites</vt:lpstr>
      <vt:lpstr>Automating Web Site Deployments</vt:lpstr>
      <vt:lpstr>Deployment Slots</vt:lpstr>
      <vt:lpstr>PowerPoint Presentation</vt:lpstr>
      <vt:lpstr>PowerPoint Presentation</vt:lpstr>
      <vt:lpstr>Publishing from Source Control</vt:lpstr>
      <vt:lpstr>Demo 2- Deployment Slot with Github</vt:lpstr>
      <vt:lpstr>Staged Publishing</vt:lpstr>
      <vt:lpstr>Rollback (Oops)</vt:lpstr>
      <vt:lpstr>App Service Plans</vt:lpstr>
      <vt:lpstr>App Service Plan Service Tiers</vt:lpstr>
      <vt:lpstr>Site Diagnostics Log Files</vt:lpstr>
      <vt:lpstr>Custom configuration and application settings in Azure Web Sites ...</vt:lpstr>
      <vt:lpstr>Demo 3- Application settings and Configuration</vt:lpstr>
      <vt:lpstr>PowerPoint Presentation</vt:lpstr>
      <vt:lpstr>PowerPoint Presentation</vt:lpstr>
      <vt:lpstr>PowerPoint Presentation</vt:lpstr>
      <vt:lpstr>PowerPoint Presentation</vt:lpstr>
      <vt:lpstr>Application Diagnostic Log Files</vt:lpstr>
      <vt:lpstr>Live-Streaming Diagnostic Logs</vt:lpstr>
      <vt:lpstr>Demo 4- performance test</vt:lpstr>
      <vt:lpstr>PowerPoint Presentation</vt:lpstr>
      <vt:lpstr>PowerPoint Presentation</vt:lpstr>
      <vt:lpstr>Demo 6- Scale out and Scale up</vt:lpstr>
      <vt:lpstr>PowerPoint Presentation</vt:lpstr>
      <vt:lpstr>Demo 5- SSL and Domain Name (Video)</vt:lpstr>
      <vt:lpstr>Azure Compute Services Landscape</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Amrit Kaur</dc:creator>
  <cp:lastModifiedBy>Abdul Rasheed Feroz Khan.J</cp:lastModifiedBy>
  <cp:revision>22</cp:revision>
  <dcterms:created xsi:type="dcterms:W3CDTF">2017-03-19T14:27:08Z</dcterms:created>
  <dcterms:modified xsi:type="dcterms:W3CDTF">2017-08-21T00:57:02Z</dcterms:modified>
</cp:coreProperties>
</file>

<file path=docProps/thumbnail.jpeg>
</file>